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0"/>
  </p:notesMasterIdLst>
  <p:handoutMasterIdLst>
    <p:handoutMasterId r:id="rId31"/>
  </p:handoutMasterIdLst>
  <p:sldIdLst>
    <p:sldId id="657" r:id="rId7"/>
    <p:sldId id="630" r:id="rId8"/>
    <p:sldId id="687" r:id="rId9"/>
    <p:sldId id="663" r:id="rId10"/>
    <p:sldId id="631" r:id="rId11"/>
    <p:sldId id="664" r:id="rId12"/>
    <p:sldId id="688" r:id="rId13"/>
    <p:sldId id="674" r:id="rId14"/>
    <p:sldId id="675" r:id="rId15"/>
    <p:sldId id="665" r:id="rId16"/>
    <p:sldId id="676" r:id="rId17"/>
    <p:sldId id="677" r:id="rId18"/>
    <p:sldId id="678" r:id="rId19"/>
    <p:sldId id="679" r:id="rId20"/>
    <p:sldId id="680" r:id="rId21"/>
    <p:sldId id="681" r:id="rId22"/>
    <p:sldId id="682" r:id="rId23"/>
    <p:sldId id="683" r:id="rId24"/>
    <p:sldId id="684" r:id="rId25"/>
    <p:sldId id="685" r:id="rId26"/>
    <p:sldId id="686" r:id="rId27"/>
    <p:sldId id="650" r:id="rId28"/>
    <p:sldId id="292" r:id="rId29"/>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0" userDrawn="1">
          <p15:clr>
            <a:srgbClr val="A4A3A4"/>
          </p15:clr>
        </p15:guide>
        <p15:guide id="2" pos="5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706F6F"/>
    <a:srgbClr val="002D51"/>
    <a:srgbClr val="6882A3"/>
    <a:srgbClr val="8A898A"/>
    <a:srgbClr val="9FC217"/>
    <a:srgbClr val="11B7E0"/>
    <a:srgbClr val="E5E5E5"/>
    <a:srgbClr val="00B1ED"/>
    <a:srgbClr val="00B1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84409" autoAdjust="0"/>
  </p:normalViewPr>
  <p:slideViewPr>
    <p:cSldViewPr snapToGrid="0">
      <p:cViewPr varScale="1">
        <p:scale>
          <a:sx n="72" d="100"/>
          <a:sy n="72" d="100"/>
        </p:scale>
        <p:origin x="955" y="58"/>
      </p:cViewPr>
      <p:guideLst>
        <p:guide orient="horz" pos="1820"/>
        <p:guide pos="597"/>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3689"/>
    </p:cViewPr>
  </p:sorterViewPr>
  <p:notesViewPr>
    <p:cSldViewPr snapToGrid="0">
      <p:cViewPr varScale="1">
        <p:scale>
          <a:sx n="81" d="100"/>
          <a:sy n="81" d="100"/>
        </p:scale>
        <p:origin x="40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2"/>
          <p:cNvSpPr>
            <a:spLocks noGrp="1"/>
          </p:cNvSpPr>
          <p:nvPr>
            <p:ph type="dt" idx="1"/>
          </p:nvPr>
        </p:nvSpPr>
        <p:spPr>
          <a:xfrm>
            <a:off x="487107" y="9290541"/>
            <a:ext cx="1061750" cy="233213"/>
          </a:xfrm>
          <a:prstGeom prst="rect">
            <a:avLst/>
          </a:prstGeom>
        </p:spPr>
        <p:txBody>
          <a:bodyPr vert="horz" lIns="94494" tIns="47246" rIns="94494" bIns="47246" rtlCol="0"/>
          <a:lstStyle>
            <a:lvl1pPr algn="l">
              <a:defRPr sz="1000">
                <a:solidFill>
                  <a:schemeClr val="bg1"/>
                </a:solidFill>
              </a:defRPr>
            </a:lvl1pPr>
          </a:lstStyle>
          <a:p>
            <a:fld id="{28FA30C6-2157-4A62-BF52-E09977B1AC2D}" type="datetimeFigureOut">
              <a:rPr lang="en-GB" smtClean="0">
                <a:solidFill>
                  <a:srgbClr val="002D51"/>
                </a:solidFill>
              </a:rPr>
              <a:t>09/07/2020</a:t>
            </a:fld>
            <a:endParaRPr lang="en-GB">
              <a:solidFill>
                <a:srgbClr val="002D51"/>
              </a:solidFill>
            </a:endParaRPr>
          </a:p>
        </p:txBody>
      </p:sp>
      <p:sp>
        <p:nvSpPr>
          <p:cNvPr id="10" name="Slide Number Placeholder 2"/>
          <p:cNvSpPr>
            <a:spLocks noGrp="1"/>
          </p:cNvSpPr>
          <p:nvPr>
            <p:ph type="sldNum" sz="quarter" idx="3"/>
          </p:nvPr>
        </p:nvSpPr>
        <p:spPr>
          <a:xfrm>
            <a:off x="1910271" y="9292692"/>
            <a:ext cx="2921582" cy="233213"/>
          </a:xfrm>
          <a:prstGeom prst="rect">
            <a:avLst/>
          </a:prstGeom>
        </p:spPr>
        <p:txBody>
          <a:bodyPr vert="horz" lIns="94494" tIns="47246" rIns="94494" bIns="47246" rtlCol="0" anchor="b"/>
          <a:lstStyle>
            <a:lvl1pPr algn="r">
              <a:defRPr sz="1200"/>
            </a:lvl1pPr>
          </a:lstStyle>
          <a:p>
            <a:pPr algn="ctr"/>
            <a:fld id="{D61298B8-891E-4815-9A56-0833D1623255}" type="slidenum">
              <a:rPr lang="en-GB" sz="1000">
                <a:solidFill>
                  <a:srgbClr val="002D51"/>
                </a:solidFill>
              </a:rPr>
              <a:t>‹#›</a:t>
            </a:fld>
            <a:endParaRPr lang="en-GB">
              <a:solidFill>
                <a:srgbClr val="002D51"/>
              </a:solidFill>
            </a:endParaRPr>
          </a:p>
        </p:txBody>
      </p:sp>
      <p:pic>
        <p:nvPicPr>
          <p:cNvPr id="11" name="Picture 10"/>
          <p:cNvPicPr>
            <a:picLocks noChangeAspect="1"/>
          </p:cNvPicPr>
          <p:nvPr/>
        </p:nvPicPr>
        <p:blipFill>
          <a:blip r:embed="rId2"/>
          <a:srcRect/>
          <a:stretch>
            <a:fillRect/>
          </a:stretch>
        </p:blipFill>
        <p:spPr>
          <a:xfrm>
            <a:off x="5983043" y="9279676"/>
            <a:ext cx="250819" cy="254938"/>
          </a:xfrm>
          <a:prstGeom prst="rect">
            <a:avLst/>
          </a:prstGeom>
        </p:spPr>
      </p:pic>
    </p:spTree>
    <p:extLst>
      <p:ext uri="{BB962C8B-B14F-4D97-AF65-F5344CB8AC3E}">
        <p14:creationId xmlns:p14="http://schemas.microsoft.com/office/powerpoint/2010/main" val="1931469245"/>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10" userDrawn="1">
          <p15:clr>
            <a:srgbClr val="F26B43"/>
          </p15:clr>
        </p15:guide>
        <p15:guide id="2" pos="212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7988" y="1233488"/>
            <a:ext cx="5926137" cy="3333750"/>
          </a:xfrm>
          <a:prstGeom prst="rect">
            <a:avLst/>
          </a:prstGeom>
          <a:noFill/>
          <a:ln w="12700">
            <a:solidFill>
              <a:srgbClr val="706F6F"/>
            </a:solidFill>
          </a:ln>
        </p:spPr>
        <p:txBody>
          <a:bodyPr vert="horz" lIns="94494" tIns="47246" rIns="94494" bIns="47246" rtlCol="0" anchor="ctr"/>
          <a:lstStyle/>
          <a:p>
            <a:endParaRPr lang="en-GB"/>
          </a:p>
        </p:txBody>
      </p:sp>
      <p:sp>
        <p:nvSpPr>
          <p:cNvPr id="5" name="Notes Placeholder 4"/>
          <p:cNvSpPr>
            <a:spLocks noGrp="1"/>
          </p:cNvSpPr>
          <p:nvPr>
            <p:ph type="body" sz="quarter" idx="3"/>
          </p:nvPr>
        </p:nvSpPr>
        <p:spPr>
          <a:xfrm>
            <a:off x="455305" y="5011982"/>
            <a:ext cx="5831506" cy="3626602"/>
          </a:xfrm>
          <a:prstGeom prst="rect">
            <a:avLst/>
          </a:prstGeom>
          <a:ln>
            <a:solidFill>
              <a:srgbClr val="706F6F"/>
            </a:solidFill>
          </a:ln>
        </p:spPr>
        <p:txBody>
          <a:bodyPr vert="horz" lIns="94494" tIns="47246" rIns="94494" bIns="47246" rtlCol="0"/>
          <a:lstStyle/>
          <a:p>
            <a:pPr lvl="0"/>
            <a:endParaRPr lang="en-US"/>
          </a:p>
        </p:txBody>
      </p:sp>
      <p:sp>
        <p:nvSpPr>
          <p:cNvPr id="8" name="Date Placeholder 2"/>
          <p:cNvSpPr>
            <a:spLocks noGrp="1"/>
          </p:cNvSpPr>
          <p:nvPr>
            <p:ph type="dt" idx="1"/>
          </p:nvPr>
        </p:nvSpPr>
        <p:spPr>
          <a:xfrm>
            <a:off x="487107" y="9290541"/>
            <a:ext cx="1061750" cy="233213"/>
          </a:xfrm>
          <a:prstGeom prst="rect">
            <a:avLst/>
          </a:prstGeom>
        </p:spPr>
        <p:txBody>
          <a:bodyPr vert="horz" lIns="94494" tIns="47246" rIns="94494" bIns="47246" rtlCol="0"/>
          <a:lstStyle>
            <a:lvl1pPr algn="l">
              <a:defRPr sz="1000">
                <a:solidFill>
                  <a:schemeClr val="bg1"/>
                </a:solidFill>
              </a:defRPr>
            </a:lvl1pPr>
          </a:lstStyle>
          <a:p>
            <a:fld id="{28FA30C6-2157-4A62-BF52-E09977B1AC2D}" type="datetimeFigureOut">
              <a:rPr lang="en-GB" smtClean="0">
                <a:solidFill>
                  <a:srgbClr val="002D51"/>
                </a:solidFill>
              </a:rPr>
              <a:t>09/07/2020</a:t>
            </a:fld>
            <a:endParaRPr lang="en-GB">
              <a:solidFill>
                <a:srgbClr val="002D51"/>
              </a:solidFill>
            </a:endParaRPr>
          </a:p>
        </p:txBody>
      </p:sp>
      <p:sp>
        <p:nvSpPr>
          <p:cNvPr id="9" name="Slide Number Placeholder 2"/>
          <p:cNvSpPr>
            <a:spLocks noGrp="1"/>
          </p:cNvSpPr>
          <p:nvPr>
            <p:ph type="sldNum" sz="quarter" idx="5"/>
          </p:nvPr>
        </p:nvSpPr>
        <p:spPr>
          <a:xfrm>
            <a:off x="1910271" y="9292692"/>
            <a:ext cx="2921582" cy="233213"/>
          </a:xfrm>
          <a:prstGeom prst="rect">
            <a:avLst/>
          </a:prstGeom>
        </p:spPr>
        <p:txBody>
          <a:bodyPr vert="horz" lIns="94494" tIns="47246" rIns="94494" bIns="47246" rtlCol="0" anchor="b"/>
          <a:lstStyle>
            <a:lvl1pPr algn="r">
              <a:defRPr sz="1200"/>
            </a:lvl1pPr>
          </a:lstStyle>
          <a:p>
            <a:pPr algn="ctr"/>
            <a:fld id="{D61298B8-891E-4815-9A56-0833D1623255}" type="slidenum">
              <a:rPr lang="en-GB" sz="1000">
                <a:solidFill>
                  <a:srgbClr val="002D51"/>
                </a:solidFill>
              </a:rPr>
              <a:t>‹#›</a:t>
            </a:fld>
            <a:endParaRPr lang="en-GB">
              <a:solidFill>
                <a:srgbClr val="002D51"/>
              </a:solidFill>
            </a:endParaRPr>
          </a:p>
        </p:txBody>
      </p:sp>
      <p:pic>
        <p:nvPicPr>
          <p:cNvPr id="14" name="Picture 13"/>
          <p:cNvPicPr>
            <a:picLocks noChangeAspect="1"/>
          </p:cNvPicPr>
          <p:nvPr/>
        </p:nvPicPr>
        <p:blipFill>
          <a:blip r:embed="rId2"/>
          <a:srcRect/>
          <a:stretch>
            <a:fillRect/>
          </a:stretch>
        </p:blipFill>
        <p:spPr>
          <a:xfrm>
            <a:off x="5983043" y="9279676"/>
            <a:ext cx="250819" cy="254938"/>
          </a:xfrm>
          <a:prstGeom prst="rect">
            <a:avLst/>
          </a:prstGeom>
        </p:spPr>
      </p:pic>
    </p:spTree>
    <p:extLst>
      <p:ext uri="{BB962C8B-B14F-4D97-AF65-F5344CB8AC3E}">
        <p14:creationId xmlns:p14="http://schemas.microsoft.com/office/powerpoint/2010/main" val="3316092820"/>
      </p:ext>
    </p:extLst>
  </p:cSld>
  <p:clrMap bg1="lt1" tx1="dk1" bg2="lt2" tx2="dk2" accent1="accent1" accent2="accent2" accent3="accent3" accent4="accent4" accent5="accent5" accent6="accent6" hlink="hlink" folHlink="folHlink"/>
  <p:hf hdr="0" ftr="0" dt="0"/>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rgbClr val="706F6F"/>
        </a:solidFill>
        <a:latin typeface="+mn-lt"/>
        <a:ea typeface="+mn-ea"/>
        <a:cs typeface="+mn-cs"/>
      </a:defRPr>
    </a:lvl1pPr>
    <a:lvl2pPr marL="457200" algn="l" defTabSz="914400" rtl="0" eaLnBrk="1" latinLnBrk="0" hangingPunct="1">
      <a:defRPr sz="1200" kern="1200">
        <a:solidFill>
          <a:srgbClr val="706F6F"/>
        </a:solidFill>
        <a:latin typeface="+mn-lt"/>
        <a:ea typeface="+mn-ea"/>
        <a:cs typeface="+mn-cs"/>
      </a:defRPr>
    </a:lvl2pPr>
    <a:lvl3pPr marL="914400" algn="l" defTabSz="914400" rtl="0" eaLnBrk="1" latinLnBrk="0" hangingPunct="1">
      <a:defRPr sz="1200" kern="1200">
        <a:solidFill>
          <a:srgbClr val="706F6F"/>
        </a:solidFill>
        <a:latin typeface="+mn-lt"/>
        <a:ea typeface="+mn-ea"/>
        <a:cs typeface="+mn-cs"/>
      </a:defRPr>
    </a:lvl3pPr>
    <a:lvl4pPr marL="1371600" algn="l" defTabSz="914400" rtl="0" eaLnBrk="1" latinLnBrk="0" hangingPunct="1">
      <a:defRPr sz="1200" kern="1200">
        <a:solidFill>
          <a:srgbClr val="706F6F"/>
        </a:solidFill>
        <a:latin typeface="+mn-lt"/>
        <a:ea typeface="+mn-ea"/>
        <a:cs typeface="+mn-cs"/>
      </a:defRPr>
    </a:lvl4pPr>
    <a:lvl5pPr marL="1828800" algn="l" defTabSz="914400" rtl="0" eaLnBrk="1" latinLnBrk="0" hangingPunct="1">
      <a:defRPr sz="1200" kern="1200">
        <a:solidFill>
          <a:srgbClr val="706F6F"/>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10" userDrawn="1">
          <p15:clr>
            <a:srgbClr val="F26B43"/>
          </p15:clr>
        </p15:guide>
        <p15:guide id="2" pos="2125"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lgn="ctr"/>
            <a:fld id="{D61298B8-891E-4815-9A56-0833D1623255}" type="slidenum">
              <a:rPr lang="en-GB" sz="1000">
                <a:solidFill>
                  <a:srgbClr val="002D51"/>
                </a:solidFill>
              </a:rPr>
              <a:pPr algn="ctr"/>
              <a:t>1</a:t>
            </a:fld>
            <a:endParaRPr lang="en-GB" dirty="0">
              <a:solidFill>
                <a:srgbClr val="002D51"/>
              </a:solidFill>
            </a:endParaRPr>
          </a:p>
        </p:txBody>
      </p:sp>
    </p:spTree>
    <p:extLst>
      <p:ext uri="{BB962C8B-B14F-4D97-AF65-F5344CB8AC3E}">
        <p14:creationId xmlns:p14="http://schemas.microsoft.com/office/powerpoint/2010/main" val="194928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11</a:t>
            </a:fld>
            <a:endParaRPr lang="en-GB">
              <a:solidFill>
                <a:srgbClr val="002D51"/>
              </a:solidFill>
            </a:endParaRPr>
          </a:p>
        </p:txBody>
      </p:sp>
    </p:spTree>
    <p:extLst>
      <p:ext uri="{BB962C8B-B14F-4D97-AF65-F5344CB8AC3E}">
        <p14:creationId xmlns:p14="http://schemas.microsoft.com/office/powerpoint/2010/main" val="3935014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12</a:t>
            </a:fld>
            <a:endParaRPr lang="en-GB">
              <a:solidFill>
                <a:srgbClr val="002D51"/>
              </a:solidFill>
            </a:endParaRPr>
          </a:p>
        </p:txBody>
      </p:sp>
    </p:spTree>
    <p:extLst>
      <p:ext uri="{BB962C8B-B14F-4D97-AF65-F5344CB8AC3E}">
        <p14:creationId xmlns:p14="http://schemas.microsoft.com/office/powerpoint/2010/main" val="1300573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13</a:t>
            </a:fld>
            <a:endParaRPr lang="en-GB">
              <a:solidFill>
                <a:srgbClr val="002D51"/>
              </a:solidFill>
            </a:endParaRPr>
          </a:p>
        </p:txBody>
      </p:sp>
    </p:spTree>
    <p:extLst>
      <p:ext uri="{BB962C8B-B14F-4D97-AF65-F5344CB8AC3E}">
        <p14:creationId xmlns:p14="http://schemas.microsoft.com/office/powerpoint/2010/main" val="3387688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14</a:t>
            </a:fld>
            <a:endParaRPr lang="en-GB">
              <a:solidFill>
                <a:srgbClr val="002D51"/>
              </a:solidFill>
            </a:endParaRPr>
          </a:p>
        </p:txBody>
      </p:sp>
    </p:spTree>
    <p:extLst>
      <p:ext uri="{BB962C8B-B14F-4D97-AF65-F5344CB8AC3E}">
        <p14:creationId xmlns:p14="http://schemas.microsoft.com/office/powerpoint/2010/main" val="2569407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15</a:t>
            </a:fld>
            <a:endParaRPr lang="en-GB">
              <a:solidFill>
                <a:srgbClr val="002D51"/>
              </a:solidFill>
            </a:endParaRPr>
          </a:p>
        </p:txBody>
      </p:sp>
    </p:spTree>
    <p:extLst>
      <p:ext uri="{BB962C8B-B14F-4D97-AF65-F5344CB8AC3E}">
        <p14:creationId xmlns:p14="http://schemas.microsoft.com/office/powerpoint/2010/main" val="408525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16</a:t>
            </a:fld>
            <a:endParaRPr lang="en-GB">
              <a:solidFill>
                <a:srgbClr val="002D51"/>
              </a:solidFill>
            </a:endParaRPr>
          </a:p>
        </p:txBody>
      </p:sp>
    </p:spTree>
    <p:extLst>
      <p:ext uri="{BB962C8B-B14F-4D97-AF65-F5344CB8AC3E}">
        <p14:creationId xmlns:p14="http://schemas.microsoft.com/office/powerpoint/2010/main" val="1958509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17</a:t>
            </a:fld>
            <a:endParaRPr lang="en-GB">
              <a:solidFill>
                <a:srgbClr val="002D51"/>
              </a:solidFill>
            </a:endParaRPr>
          </a:p>
        </p:txBody>
      </p:sp>
    </p:spTree>
    <p:extLst>
      <p:ext uri="{BB962C8B-B14F-4D97-AF65-F5344CB8AC3E}">
        <p14:creationId xmlns:p14="http://schemas.microsoft.com/office/powerpoint/2010/main" val="4081167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18</a:t>
            </a:fld>
            <a:endParaRPr lang="en-GB">
              <a:solidFill>
                <a:srgbClr val="002D51"/>
              </a:solidFill>
            </a:endParaRPr>
          </a:p>
        </p:txBody>
      </p:sp>
    </p:spTree>
    <p:extLst>
      <p:ext uri="{BB962C8B-B14F-4D97-AF65-F5344CB8AC3E}">
        <p14:creationId xmlns:p14="http://schemas.microsoft.com/office/powerpoint/2010/main" val="651313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19</a:t>
            </a:fld>
            <a:endParaRPr lang="en-GB">
              <a:solidFill>
                <a:srgbClr val="002D51"/>
              </a:solidFill>
            </a:endParaRPr>
          </a:p>
        </p:txBody>
      </p:sp>
    </p:spTree>
    <p:extLst>
      <p:ext uri="{BB962C8B-B14F-4D97-AF65-F5344CB8AC3E}">
        <p14:creationId xmlns:p14="http://schemas.microsoft.com/office/powerpoint/2010/main" val="1448553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20</a:t>
            </a:fld>
            <a:endParaRPr lang="en-GB">
              <a:solidFill>
                <a:srgbClr val="002D51"/>
              </a:solidFill>
            </a:endParaRPr>
          </a:p>
        </p:txBody>
      </p:sp>
    </p:spTree>
    <p:extLst>
      <p:ext uri="{BB962C8B-B14F-4D97-AF65-F5344CB8AC3E}">
        <p14:creationId xmlns:p14="http://schemas.microsoft.com/office/powerpoint/2010/main" val="346993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a:xfrm>
            <a:off x="391617" y="9317511"/>
            <a:ext cx="1061750" cy="233213"/>
          </a:xfrm>
          <a:prstGeom prst="rect">
            <a:avLst/>
          </a:prstGeom>
        </p:spPr>
        <p:txBody>
          <a:bodyPr/>
          <a:lstStyle/>
          <a:p>
            <a:endParaRPr/>
          </a:p>
        </p:txBody>
      </p:sp>
    </p:spTree>
    <p:extLst>
      <p:ext uri="{BB962C8B-B14F-4D97-AF65-F5344CB8AC3E}">
        <p14:creationId xmlns:p14="http://schemas.microsoft.com/office/powerpoint/2010/main" val="3324887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21</a:t>
            </a:fld>
            <a:endParaRPr lang="en-GB">
              <a:solidFill>
                <a:srgbClr val="002D51"/>
              </a:solidFill>
            </a:endParaRPr>
          </a:p>
        </p:txBody>
      </p:sp>
    </p:spTree>
    <p:extLst>
      <p:ext uri="{BB962C8B-B14F-4D97-AF65-F5344CB8AC3E}">
        <p14:creationId xmlns:p14="http://schemas.microsoft.com/office/powerpoint/2010/main" val="3782759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10"/>
          </p:nvPr>
        </p:nvSpPr>
        <p:spPr>
          <a:xfrm>
            <a:off x="412364" y="9659109"/>
            <a:ext cx="1118000" cy="241763"/>
          </a:xfrm>
          <a:prstGeom prst="rect">
            <a:avLst/>
          </a:prstGeom>
        </p:spPr>
        <p:txBody>
          <a:bodyPr/>
          <a:lstStyle/>
          <a:p>
            <a:endParaRPr lang="en-GB" dirty="0"/>
          </a:p>
        </p:txBody>
      </p:sp>
    </p:spTree>
    <p:extLst>
      <p:ext uri="{BB962C8B-B14F-4D97-AF65-F5344CB8AC3E}">
        <p14:creationId xmlns:p14="http://schemas.microsoft.com/office/powerpoint/2010/main" val="2728614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407898" y="9659110"/>
            <a:ext cx="1105891" cy="241763"/>
          </a:xfrm>
          <a:prstGeom prst="rect">
            <a:avLst/>
          </a:prstGeom>
        </p:spPr>
        <p:txBody>
          <a:bodyPr/>
          <a:lstStyle/>
          <a:p>
            <a:pPr defTabSz="914226">
              <a:defRPr/>
            </a:pPr>
            <a:endParaRPr lang="en-GB" sz="1800" kern="0" dirty="0">
              <a:solidFill>
                <a:sysClr val="windowText" lastClr="000000"/>
              </a:solidFill>
            </a:endParaRPr>
          </a:p>
        </p:txBody>
      </p:sp>
      <p:sp>
        <p:nvSpPr>
          <p:cNvPr id="5" name="Date Placeholder 4"/>
          <p:cNvSpPr>
            <a:spLocks noGrp="1"/>
          </p:cNvSpPr>
          <p:nvPr>
            <p:ph type="dt" idx="11"/>
          </p:nvPr>
        </p:nvSpPr>
        <p:spPr/>
        <p:txBody>
          <a:bodyPr/>
          <a:lstStyle/>
          <a:p>
            <a:pPr defTabSz="914226">
              <a:defRPr/>
            </a:pPr>
            <a:r>
              <a:rPr lang="en-GB" sz="1800" kern="0">
                <a:solidFill>
                  <a:srgbClr val="002D51"/>
                </a:solidFill>
              </a:rPr>
              <a:t>07/11/2019</a:t>
            </a:r>
            <a:endParaRPr lang="en-GB" sz="1800" kern="0" dirty="0">
              <a:solidFill>
                <a:srgbClr val="002D51"/>
              </a:solidFill>
            </a:endParaRPr>
          </a:p>
        </p:txBody>
      </p:sp>
    </p:spTree>
    <p:extLst>
      <p:ext uri="{BB962C8B-B14F-4D97-AF65-F5344CB8AC3E}">
        <p14:creationId xmlns:p14="http://schemas.microsoft.com/office/powerpoint/2010/main" val="17978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a:xfrm>
            <a:off x="391617" y="9317511"/>
            <a:ext cx="1061750" cy="233213"/>
          </a:xfrm>
          <a:prstGeom prst="rect">
            <a:avLst/>
          </a:prstGeom>
        </p:spPr>
        <p:txBody>
          <a:bodyPr/>
          <a:lstStyle/>
          <a:p>
            <a:endParaRPr/>
          </a:p>
        </p:txBody>
      </p:sp>
    </p:spTree>
    <p:extLst>
      <p:ext uri="{BB962C8B-B14F-4D97-AF65-F5344CB8AC3E}">
        <p14:creationId xmlns:p14="http://schemas.microsoft.com/office/powerpoint/2010/main" val="153624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a:xfrm>
            <a:off x="391617" y="9317511"/>
            <a:ext cx="1061750" cy="233213"/>
          </a:xfrm>
          <a:prstGeom prst="rect">
            <a:avLst/>
          </a:prstGeom>
        </p:spPr>
        <p:txBody>
          <a:bodyPr/>
          <a:lstStyle/>
          <a:p>
            <a:endParaRPr/>
          </a:p>
        </p:txBody>
      </p:sp>
    </p:spTree>
    <p:extLst>
      <p:ext uri="{BB962C8B-B14F-4D97-AF65-F5344CB8AC3E}">
        <p14:creationId xmlns:p14="http://schemas.microsoft.com/office/powerpoint/2010/main" val="39283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5</a:t>
            </a:fld>
            <a:endParaRPr lang="en-GB">
              <a:solidFill>
                <a:srgbClr val="002D51"/>
              </a:solidFill>
            </a:endParaRPr>
          </a:p>
        </p:txBody>
      </p:sp>
    </p:spTree>
    <p:extLst>
      <p:ext uri="{BB962C8B-B14F-4D97-AF65-F5344CB8AC3E}">
        <p14:creationId xmlns:p14="http://schemas.microsoft.com/office/powerpoint/2010/main" val="278262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6</a:t>
            </a:fld>
            <a:endParaRPr lang="en-GB">
              <a:solidFill>
                <a:srgbClr val="002D51"/>
              </a:solidFill>
            </a:endParaRPr>
          </a:p>
        </p:txBody>
      </p:sp>
    </p:spTree>
    <p:extLst>
      <p:ext uri="{BB962C8B-B14F-4D97-AF65-F5344CB8AC3E}">
        <p14:creationId xmlns:p14="http://schemas.microsoft.com/office/powerpoint/2010/main" val="92343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8</a:t>
            </a:fld>
            <a:endParaRPr lang="en-GB">
              <a:solidFill>
                <a:srgbClr val="002D51"/>
              </a:solidFill>
            </a:endParaRPr>
          </a:p>
        </p:txBody>
      </p:sp>
    </p:spTree>
    <p:extLst>
      <p:ext uri="{BB962C8B-B14F-4D97-AF65-F5344CB8AC3E}">
        <p14:creationId xmlns:p14="http://schemas.microsoft.com/office/powerpoint/2010/main" val="156219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9</a:t>
            </a:fld>
            <a:endParaRPr lang="en-GB">
              <a:solidFill>
                <a:srgbClr val="002D51"/>
              </a:solidFill>
            </a:endParaRPr>
          </a:p>
        </p:txBody>
      </p:sp>
    </p:spTree>
    <p:extLst>
      <p:ext uri="{BB962C8B-B14F-4D97-AF65-F5344CB8AC3E}">
        <p14:creationId xmlns:p14="http://schemas.microsoft.com/office/powerpoint/2010/main" val="361036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dirty="0"/>
          </a:p>
        </p:txBody>
      </p:sp>
      <p:sp>
        <p:nvSpPr>
          <p:cNvPr id="4" name="Slide Number Placeholder 3"/>
          <p:cNvSpPr>
            <a:spLocks noGrp="1"/>
          </p:cNvSpPr>
          <p:nvPr>
            <p:ph type="sldNum" sz="quarter" idx="5"/>
          </p:nvPr>
        </p:nvSpPr>
        <p:spPr/>
        <p:txBody>
          <a:bodyPr/>
          <a:lstStyle/>
          <a:p>
            <a:pPr algn="ctr"/>
            <a:fld id="{D61298B8-891E-4815-9A56-0833D1623255}" type="slidenum">
              <a:rPr lang="en-GB" sz="1000" smtClean="0">
                <a:solidFill>
                  <a:srgbClr val="002D51"/>
                </a:solidFill>
              </a:rPr>
              <a:t>10</a:t>
            </a:fld>
            <a:endParaRPr lang="en-GB">
              <a:solidFill>
                <a:srgbClr val="002D51"/>
              </a:solidFill>
            </a:endParaRPr>
          </a:p>
        </p:txBody>
      </p:sp>
    </p:spTree>
    <p:extLst>
      <p:ext uri="{BB962C8B-B14F-4D97-AF65-F5344CB8AC3E}">
        <p14:creationId xmlns:p14="http://schemas.microsoft.com/office/powerpoint/2010/main" val="1330596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LDARDS GENERIC 16:9 - Title ">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0" y="0"/>
            <a:ext cx="12192000" cy="6858000"/>
          </a:xfrm>
          <a:prstGeom prst="rect">
            <a:avLst/>
          </a:prstGeom>
        </p:spPr>
      </p:pic>
      <p:sp>
        <p:nvSpPr>
          <p:cNvPr id="15" name="Title 1"/>
          <p:cNvSpPr>
            <a:spLocks noGrp="1"/>
          </p:cNvSpPr>
          <p:nvPr>
            <p:ph type="title"/>
          </p:nvPr>
        </p:nvSpPr>
        <p:spPr>
          <a:xfrm>
            <a:off x="831850" y="4158535"/>
            <a:ext cx="10515600" cy="873070"/>
          </a:xfrm>
        </p:spPr>
        <p:txBody>
          <a:bodyPr anchor="b">
            <a:noAutofit/>
          </a:bodyPr>
          <a:lstStyle>
            <a:lvl1pPr>
              <a:defRPr sz="5400">
                <a:solidFill>
                  <a:schemeClr val="bg1"/>
                </a:solidFill>
              </a:defRPr>
            </a:lvl1pPr>
          </a:lstStyle>
          <a:p>
            <a:r>
              <a:rPr lang="en-US"/>
              <a:t>Click to edit Master title style</a:t>
            </a:r>
            <a:endParaRPr lang="en-GB"/>
          </a:p>
        </p:txBody>
      </p:sp>
      <p:sp>
        <p:nvSpPr>
          <p:cNvPr id="16" name="Text Placeholder 2"/>
          <p:cNvSpPr>
            <a:spLocks noGrp="1"/>
          </p:cNvSpPr>
          <p:nvPr>
            <p:ph type="body" idx="1"/>
          </p:nvPr>
        </p:nvSpPr>
        <p:spPr>
          <a:xfrm>
            <a:off x="831850" y="5033176"/>
            <a:ext cx="10515600" cy="1056474"/>
          </a:xfrm>
        </p:spPr>
        <p:txBody>
          <a:bodyPr/>
          <a:lstStyle>
            <a:lvl1pPr marL="0" indent="0">
              <a:buNone/>
              <a:defRPr sz="2400">
                <a:solidFill>
                  <a:srgbClr val="6882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8610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ELDARDS GENERIC 16:9 - Body SidebySid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a:buClr>
                <a:srgbClr val="6882A3"/>
              </a:buClr>
              <a:defRPr/>
            </a:lvl1pPr>
            <a:lvl2pPr>
              <a:buClr>
                <a:srgbClr val="6882A3"/>
              </a:buClr>
              <a:defRPr/>
            </a:lvl2pPr>
            <a:lvl3pPr>
              <a:buClr>
                <a:srgbClr val="6882A3"/>
              </a:buClr>
              <a:defRPr/>
            </a:lvl3pPr>
            <a:lvl4pPr>
              <a:buClr>
                <a:srgbClr val="6882A3"/>
              </a:buClr>
              <a:defRPr/>
            </a:lvl4pPr>
            <a:lvl5pPr>
              <a:buClr>
                <a:srgbClr val="6882A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buClr>
                <a:srgbClr val="6882A3"/>
              </a:buClr>
              <a:defRPr/>
            </a:lvl1pPr>
            <a:lvl2pPr>
              <a:buClr>
                <a:srgbClr val="6882A3"/>
              </a:buClr>
              <a:defRPr/>
            </a:lvl2pPr>
            <a:lvl3pPr>
              <a:buClr>
                <a:srgbClr val="6882A3"/>
              </a:buClr>
              <a:defRPr/>
            </a:lvl3pPr>
            <a:lvl4pPr>
              <a:buClr>
                <a:srgbClr val="6882A3"/>
              </a:buClr>
              <a:defRPr/>
            </a:lvl4pPr>
            <a:lvl5pPr>
              <a:buClr>
                <a:srgbClr val="6882A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6130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GELDARDS GENERIC 16:9 - Title Side by Sid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marL="342900" indent="-342900">
              <a:buClr>
                <a:srgbClr val="6882A3"/>
              </a:buClr>
              <a:buFont typeface="Arial" panose="020B0604020202020204" pitchFamily="34" charset="0"/>
              <a:buChar char="•"/>
              <a:defRPr sz="2400"/>
            </a:lvl1pPr>
            <a:lvl2pPr marL="776700" indent="-342900">
              <a:buClr>
                <a:srgbClr val="6882A3"/>
              </a:buClr>
              <a:buFont typeface="Arial" panose="020B0604020202020204" pitchFamily="34" charset="0"/>
              <a:buChar char="•"/>
              <a:defRPr sz="2000"/>
            </a:lvl2pPr>
            <a:lvl3pPr marL="1176750" indent="-285750">
              <a:buClr>
                <a:srgbClr val="6882A3"/>
              </a:buClr>
              <a:buFont typeface="Arial" panose="020B0604020202020204" pitchFamily="34" charset="0"/>
              <a:buChar char="•"/>
              <a:defRPr sz="1800"/>
            </a:lvl3pPr>
            <a:lvl4pPr marL="1633950" indent="-285750">
              <a:buClr>
                <a:srgbClr val="6882A3"/>
              </a:buClr>
              <a:buFont typeface="Arial" panose="020B0604020202020204" pitchFamily="34" charset="0"/>
              <a:buChar char="•"/>
              <a:defRPr sz="1600"/>
            </a:lvl4pPr>
            <a:lvl5pPr marL="2091150" indent="-285750">
              <a:buClr>
                <a:srgbClr val="6882A3"/>
              </a:buClr>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6882A3"/>
              </a:buClr>
              <a:defRPr sz="2400"/>
            </a:lvl1pPr>
            <a:lvl2pPr>
              <a:buClr>
                <a:srgbClr val="6882A3"/>
              </a:buClr>
              <a:defRPr sz="2000"/>
            </a:lvl2pPr>
            <a:lvl3pPr>
              <a:buClr>
                <a:srgbClr val="6882A3"/>
              </a:buClr>
              <a:defRPr sz="1800"/>
            </a:lvl3pPr>
            <a:lvl4pPr>
              <a:buClr>
                <a:srgbClr val="6882A3"/>
              </a:buClr>
              <a:defRPr sz="1600"/>
            </a:lvl4pPr>
            <a:lvl5pPr>
              <a:buClr>
                <a:srgbClr val="6882A3"/>
              </a:buCl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801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GELDARDS GENERIC 16:9 - Title &amp;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buClr>
                <a:srgbClr val="6882A3"/>
              </a:buClr>
              <a:defRPr sz="3200"/>
            </a:lvl1pPr>
            <a:lvl2pPr>
              <a:buClr>
                <a:srgbClr val="6882A3"/>
              </a:buClr>
              <a:defRPr sz="2800"/>
            </a:lvl2pPr>
            <a:lvl3pPr>
              <a:buClr>
                <a:srgbClr val="6882A3"/>
              </a:buClr>
              <a:defRPr sz="2400"/>
            </a:lvl3pPr>
            <a:lvl4pPr>
              <a:buClr>
                <a:srgbClr val="6882A3"/>
              </a:buClr>
              <a:defRPr sz="2000"/>
            </a:lvl4pPr>
            <a:lvl5pPr>
              <a:buClr>
                <a:srgbClr val="6882A3"/>
              </a:buCl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0164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GELDARDS GENERIC 16:9 - Vertical Title &amp;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lvl1pPr>
              <a:buClr>
                <a:srgbClr val="6882A3"/>
              </a:buClr>
              <a:defRPr/>
            </a:lvl1pPr>
            <a:lvl2pPr>
              <a:buClr>
                <a:srgbClr val="6882A3"/>
              </a:buClr>
              <a:defRPr/>
            </a:lvl2pPr>
            <a:lvl3pPr>
              <a:buClr>
                <a:srgbClr val="6882A3"/>
              </a:buClr>
              <a:defRPr/>
            </a:lvl3pPr>
            <a:lvl4pPr>
              <a:buClr>
                <a:srgbClr val="6882A3"/>
              </a:buClr>
              <a:defRPr/>
            </a:lvl4pPr>
            <a:lvl5pPr>
              <a:buClr>
                <a:srgbClr val="6882A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4545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LDARDS GENERIC 16:9 - Thank You Thre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1" y="0"/>
            <a:ext cx="12191998" cy="6857998"/>
          </a:xfrm>
          <a:prstGeom prst="rect">
            <a:avLst/>
          </a:prstGeom>
        </p:spPr>
      </p:pic>
    </p:spTree>
    <p:extLst>
      <p:ext uri="{BB962C8B-B14F-4D97-AF65-F5344CB8AC3E}">
        <p14:creationId xmlns:p14="http://schemas.microsoft.com/office/powerpoint/2010/main" val="1145425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LDARDS GENERIC 16:9 - Thank You On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a:fillRect/>
          </a:stretch>
        </p:blipFill>
        <p:spPr>
          <a:xfrm>
            <a:off x="1" y="0"/>
            <a:ext cx="12191998" cy="6857998"/>
          </a:xfrm>
          <a:prstGeom prst="rect">
            <a:avLst/>
          </a:prstGeom>
        </p:spPr>
      </p:pic>
    </p:spTree>
    <p:extLst>
      <p:ext uri="{BB962C8B-B14F-4D97-AF65-F5344CB8AC3E}">
        <p14:creationId xmlns:p14="http://schemas.microsoft.com/office/powerpoint/2010/main" val="295359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LDARDS GENERIC 16:9 - Thank You Tw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a:fillRect/>
          </a:stretch>
        </p:blipFill>
        <p:spPr>
          <a:xfrm>
            <a:off x="1" y="0"/>
            <a:ext cx="12191998" cy="6857998"/>
          </a:xfrm>
          <a:prstGeom prst="rect">
            <a:avLst/>
          </a:prstGeom>
        </p:spPr>
      </p:pic>
    </p:spTree>
    <p:extLst>
      <p:ext uri="{BB962C8B-B14F-4D97-AF65-F5344CB8AC3E}">
        <p14:creationId xmlns:p14="http://schemas.microsoft.com/office/powerpoint/2010/main" val="141389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LDARDS GENERIC 16:9 - 2-Line 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rcRect/>
          <a:stretch>
            <a:fillRect/>
          </a:stretch>
        </p:blipFill>
        <p:spPr>
          <a:xfrm>
            <a:off x="0" y="0"/>
            <a:ext cx="12192000" cy="6858000"/>
          </a:xfrm>
          <a:prstGeom prst="rect">
            <a:avLst/>
          </a:prstGeom>
        </p:spPr>
      </p:pic>
      <p:sp>
        <p:nvSpPr>
          <p:cNvPr id="10" name="Title 1"/>
          <p:cNvSpPr>
            <a:spLocks noGrp="1"/>
          </p:cNvSpPr>
          <p:nvPr>
            <p:ph type="title" hasCustomPrompt="1"/>
          </p:nvPr>
        </p:nvSpPr>
        <p:spPr>
          <a:xfrm>
            <a:off x="831850" y="4075200"/>
            <a:ext cx="10515600" cy="1573200"/>
          </a:xfrm>
        </p:spPr>
        <p:txBody>
          <a:bodyPr anchor="b">
            <a:noAutofit/>
          </a:bodyPr>
          <a:lstStyle>
            <a:lvl1pPr>
              <a:lnSpc>
                <a:spcPct val="75000"/>
              </a:lnSpc>
              <a:spcBef>
                <a:spcPts val="100"/>
              </a:spcBef>
              <a:defRPr sz="5400">
                <a:solidFill>
                  <a:schemeClr val="bg1"/>
                </a:solidFill>
              </a:defRPr>
            </a:lvl1pPr>
          </a:lstStyle>
          <a:p>
            <a:r>
              <a:rPr lang="en-US"/>
              <a:t>Click to edit Master title style</a:t>
            </a:r>
            <a:br>
              <a:rPr lang="en-US"/>
            </a:br>
            <a:r>
              <a:rPr lang="en-US"/>
              <a:t>2-Line Heading</a:t>
            </a:r>
            <a:endParaRPr lang="en-GB"/>
          </a:p>
        </p:txBody>
      </p:sp>
      <p:sp>
        <p:nvSpPr>
          <p:cNvPr id="11" name="Text Placeholder 2"/>
          <p:cNvSpPr>
            <a:spLocks noGrp="1"/>
          </p:cNvSpPr>
          <p:nvPr>
            <p:ph type="body" idx="1"/>
          </p:nvPr>
        </p:nvSpPr>
        <p:spPr>
          <a:xfrm>
            <a:off x="831850" y="5756399"/>
            <a:ext cx="10515600" cy="547200"/>
          </a:xfrm>
        </p:spPr>
        <p:txBody>
          <a:bodyPr/>
          <a:lstStyle>
            <a:lvl1pPr marL="0" indent="0">
              <a:buNone/>
              <a:defRPr sz="2400">
                <a:solidFill>
                  <a:srgbClr val="6882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6758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LDARDS GENERIC 16:9 - Main Bod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a:t>Headline Title Case</a:t>
            </a:r>
            <a:endParaRPr lang="en-GB"/>
          </a:p>
        </p:txBody>
      </p:sp>
      <p:sp>
        <p:nvSpPr>
          <p:cNvPr id="6" name="Text Placeholder 5"/>
          <p:cNvSpPr>
            <a:spLocks noGrp="1"/>
          </p:cNvSpPr>
          <p:nvPr>
            <p:ph type="body" sz="quarter" idx="10"/>
          </p:nvPr>
        </p:nvSpPr>
        <p:spPr>
          <a:xfrm>
            <a:off x="838200" y="1804415"/>
            <a:ext cx="10515600" cy="4255073"/>
          </a:xfrm>
        </p:spPr>
        <p:txBody>
          <a:bodyPr/>
          <a:lstStyle>
            <a:lvl1pPr>
              <a:buClr>
                <a:srgbClr val="6882A3"/>
              </a:buClr>
              <a:defRPr/>
            </a:lvl1pPr>
            <a:lvl2pPr>
              <a:buClr>
                <a:srgbClr val="6882A3"/>
              </a:buClr>
              <a:defRPr/>
            </a:lvl2pPr>
            <a:lvl3pPr>
              <a:buClr>
                <a:srgbClr val="6882A3"/>
              </a:buClr>
              <a:defRPr/>
            </a:lvl3pPr>
            <a:lvl4pPr>
              <a:buClr>
                <a:srgbClr val="6882A3"/>
              </a:buClr>
              <a:defRPr/>
            </a:lvl4pPr>
            <a:lvl5pPr>
              <a:buClr>
                <a:srgbClr val="6882A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469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LDARDS GENERIC 16:9 - 2-Line Main Bod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673201"/>
            <a:ext cx="10515600" cy="1324800"/>
          </a:xfrm>
        </p:spPr>
        <p:txBody>
          <a:bodyPr/>
          <a:lstStyle>
            <a:lvl1pPr>
              <a:defRPr/>
            </a:lvl1pPr>
          </a:lstStyle>
          <a:p>
            <a:r>
              <a:rPr lang="en-US"/>
              <a:t>Main Subject Headline</a:t>
            </a:r>
            <a:br>
              <a:rPr lang="en-US"/>
            </a:br>
            <a:r>
              <a:rPr lang="en-US"/>
              <a:t>2 Line Title</a:t>
            </a:r>
            <a:endParaRPr lang="en-GB"/>
          </a:p>
        </p:txBody>
      </p:sp>
      <p:sp>
        <p:nvSpPr>
          <p:cNvPr id="8" name="Text Placeholder 5"/>
          <p:cNvSpPr>
            <a:spLocks noGrp="1"/>
          </p:cNvSpPr>
          <p:nvPr>
            <p:ph type="body" sz="quarter" idx="10"/>
          </p:nvPr>
        </p:nvSpPr>
        <p:spPr>
          <a:xfrm>
            <a:off x="838200" y="2460087"/>
            <a:ext cx="10515600" cy="3733200"/>
          </a:xfrm>
        </p:spPr>
        <p:txBody>
          <a:bodyPr/>
          <a:lstStyle>
            <a:lvl1pPr>
              <a:buClr>
                <a:srgbClr val="6882A3"/>
              </a:buClr>
              <a:defRPr/>
            </a:lvl1pPr>
            <a:lvl2pPr>
              <a:buClr>
                <a:srgbClr val="6882A3"/>
              </a:buClr>
              <a:defRPr/>
            </a:lvl2pPr>
            <a:lvl3pPr>
              <a:buClr>
                <a:srgbClr val="6882A3"/>
              </a:buClr>
              <a:defRPr/>
            </a:lvl3pPr>
            <a:lvl4pPr>
              <a:buClr>
                <a:srgbClr val="6882A3"/>
              </a:buClr>
              <a:defRPr/>
            </a:lvl4pPr>
            <a:lvl5pPr>
              <a:buClr>
                <a:srgbClr val="6882A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688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GELDARDS GENERIC 16:9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Headline Only</a:t>
            </a:r>
            <a:endParaRPr lang="en-GB"/>
          </a:p>
        </p:txBody>
      </p:sp>
    </p:spTree>
    <p:extLst>
      <p:ext uri="{BB962C8B-B14F-4D97-AF65-F5344CB8AC3E}">
        <p14:creationId xmlns:p14="http://schemas.microsoft.com/office/powerpoint/2010/main" val="399983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LDARDS GENERIC 16:9- Section Title">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860992" y="2897243"/>
            <a:ext cx="10509250" cy="522749"/>
          </a:xfrm>
        </p:spPr>
        <p:txBody>
          <a:bodyPr/>
          <a:lstStyle>
            <a:lvl1pPr marL="0" indent="0">
              <a:buNone/>
              <a:defRPr sz="2400">
                <a:solidFill>
                  <a:srgbClr val="706F6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itle 6"/>
          <p:cNvSpPr>
            <a:spLocks noGrp="1"/>
          </p:cNvSpPr>
          <p:nvPr>
            <p:ph type="title"/>
          </p:nvPr>
        </p:nvSpPr>
        <p:spPr>
          <a:xfrm>
            <a:off x="838200" y="2217600"/>
            <a:ext cx="10515600" cy="878400"/>
          </a:xfrm>
        </p:spPr>
        <p:txBody>
          <a:bodyPr/>
          <a:lstStyle/>
          <a:p>
            <a:r>
              <a:rPr lang="en-US"/>
              <a:t>Click to edit Master title style</a:t>
            </a:r>
            <a:endParaRPr lang="en-GB"/>
          </a:p>
        </p:txBody>
      </p:sp>
    </p:spTree>
    <p:extLst>
      <p:ext uri="{BB962C8B-B14F-4D97-AF65-F5344CB8AC3E}">
        <p14:creationId xmlns:p14="http://schemas.microsoft.com/office/powerpoint/2010/main" val="192722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GELDARDS GENERIC 16:9 - Picture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GB"/>
          </a:p>
        </p:txBody>
      </p:sp>
      <p:sp>
        <p:nvSpPr>
          <p:cNvPr id="3" name="Picture Placeholder 2"/>
          <p:cNvSpPr>
            <a:spLocks noGrp="1"/>
          </p:cNvSpPr>
          <p:nvPr>
            <p:ph type="pic" idx="1"/>
          </p:nvPr>
        </p:nvSpPr>
        <p:spPr>
          <a:xfrm>
            <a:off x="5183188" y="74161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2669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GELDARDS GENERIC 16:9 - Body &amp;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GB"/>
          </a:p>
        </p:txBody>
      </p:sp>
      <p:sp>
        <p:nvSpPr>
          <p:cNvPr id="3" name="Content Placeholder 2"/>
          <p:cNvSpPr>
            <a:spLocks noGrp="1"/>
          </p:cNvSpPr>
          <p:nvPr>
            <p:ph idx="1"/>
          </p:nvPr>
        </p:nvSpPr>
        <p:spPr>
          <a:xfrm>
            <a:off x="5183188" y="457200"/>
            <a:ext cx="6172200" cy="5403851"/>
          </a:xfrm>
        </p:spPr>
        <p:txBody>
          <a:bodyPr/>
          <a:lstStyle>
            <a:lvl1pPr>
              <a:buClr>
                <a:srgbClr val="6882A3"/>
              </a:buClr>
              <a:defRPr sz="3200"/>
            </a:lvl1pPr>
            <a:lvl2pPr>
              <a:buClr>
                <a:srgbClr val="6882A3"/>
              </a:buClr>
              <a:defRPr sz="2800"/>
            </a:lvl2pPr>
            <a:lvl3pPr>
              <a:buClr>
                <a:srgbClr val="6882A3"/>
              </a:buClr>
              <a:defRPr sz="2400"/>
            </a:lvl3pPr>
            <a:lvl4pPr>
              <a:buClr>
                <a:srgbClr val="6882A3"/>
              </a:buClr>
              <a:defRPr sz="2000"/>
            </a:lvl4pPr>
            <a:lvl5pPr>
              <a:buClr>
                <a:srgbClr val="6882A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7792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GELDARDS GENERIC 16:9 - Body Tw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569593"/>
            <a:ext cx="10515600" cy="4351338"/>
          </a:xfrm>
        </p:spPr>
        <p:txBody>
          <a:bodyPr/>
          <a:lstStyle>
            <a:lvl1pPr>
              <a:buClr>
                <a:srgbClr val="6882A3"/>
              </a:buClr>
              <a:defRPr/>
            </a:lvl1pPr>
            <a:lvl2pPr>
              <a:buClr>
                <a:srgbClr val="6882A3"/>
              </a:buClr>
              <a:defRPr/>
            </a:lvl2pPr>
            <a:lvl3pPr>
              <a:buClr>
                <a:srgbClr val="6882A3"/>
              </a:buClr>
              <a:defRPr/>
            </a:lvl3pPr>
            <a:lvl4pPr>
              <a:buClr>
                <a:srgbClr val="6882A3"/>
              </a:buClr>
              <a:defRPr/>
            </a:lvl4pPr>
            <a:lvl5pPr>
              <a:buClr>
                <a:srgbClr val="6882A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713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sp>
        <p:nvSpPr>
          <p:cNvPr id="4" name="TextBox 3"/>
          <p:cNvSpPr txBox="1"/>
          <p:nvPr userDrawn="1"/>
        </p:nvSpPr>
        <p:spPr>
          <a:xfrm>
            <a:off x="2082735" y="2007876"/>
            <a:ext cx="8030696" cy="4433045"/>
          </a:xfrm>
          <a:prstGeom prst="rect">
            <a:avLst/>
          </a:prstGeom>
          <a:blipFill dpi="0" rotWithShape="1">
            <a:blip r:embed="rId18">
              <a:alphaModFix amt="65000"/>
            </a:blip>
            <a:srcRect/>
            <a:stretch>
              <a:fillRect/>
            </a:stretch>
          </a:blipFill>
        </p:spPr>
        <p:txBody>
          <a:bodyPr wrap="square" rtlCol="0">
            <a:spAutoFit/>
          </a:bodyPr>
          <a:lstStyle/>
          <a:p>
            <a:endParaRPr lang="en-GB"/>
          </a:p>
        </p:txBody>
      </p:sp>
      <p:sp>
        <p:nvSpPr>
          <p:cNvPr id="7" name="Rectangle 6"/>
          <p:cNvSpPr/>
          <p:nvPr userDrawn="1"/>
        </p:nvSpPr>
        <p:spPr>
          <a:xfrm>
            <a:off x="0" y="6261636"/>
            <a:ext cx="12192000" cy="596364"/>
          </a:xfrm>
          <a:prstGeom prst="rect">
            <a:avLst/>
          </a:prstGeom>
          <a:solidFill>
            <a:srgbClr val="002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19"/>
          <a:srcRect/>
          <a:stretch>
            <a:fillRect/>
          </a:stretch>
        </p:blipFill>
        <p:spPr>
          <a:xfrm>
            <a:off x="10282164" y="6340485"/>
            <a:ext cx="1075417" cy="451470"/>
          </a:xfrm>
          <a:prstGeom prst="rect">
            <a:avLst/>
          </a:prstGeom>
        </p:spPr>
      </p:pic>
    </p:spTree>
    <p:extLst>
      <p:ext uri="{BB962C8B-B14F-4D97-AF65-F5344CB8AC3E}">
        <p14:creationId xmlns:p14="http://schemas.microsoft.com/office/powerpoint/2010/main" val="3987086837"/>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54" r:id="rId5"/>
    <p:sldLayoutId id="2147483651" r:id="rId6"/>
    <p:sldLayoutId id="2147483657" r:id="rId7"/>
    <p:sldLayoutId id="2147483656" r:id="rId8"/>
    <p:sldLayoutId id="2147483650" r:id="rId9"/>
    <p:sldLayoutId id="2147483652" r:id="rId10"/>
    <p:sldLayoutId id="2147483653" r:id="rId11"/>
    <p:sldLayoutId id="2147483658" r:id="rId12"/>
    <p:sldLayoutId id="2147483659" r:id="rId13"/>
    <p:sldLayoutId id="2147483662" r:id="rId14"/>
    <p:sldLayoutId id="2147483660" r:id="rId15"/>
    <p:sldLayoutId id="2147483661" r:id="rId16"/>
  </p:sldLayoutIdLst>
  <p:hf sldNum="0" hdr="0" ftr="0"/>
  <p:txStyles>
    <p:titleStyle>
      <a:lvl1pPr algn="l" defTabSz="914400" rtl="0" eaLnBrk="1" latinLnBrk="0" hangingPunct="1">
        <a:lnSpc>
          <a:spcPct val="90000"/>
        </a:lnSpc>
        <a:spcBef>
          <a:spcPct val="0"/>
        </a:spcBef>
        <a:buNone/>
        <a:defRPr sz="4800" b="0" i="0" kern="1200">
          <a:solidFill>
            <a:srgbClr val="002D51"/>
          </a:solidFill>
          <a:latin typeface="+mn-lt"/>
          <a:ea typeface="+mj-ea"/>
          <a:cs typeface="+mj-cs"/>
        </a:defRPr>
      </a:lvl1pPr>
    </p:titleStyle>
    <p:bodyStyle>
      <a:lvl1pPr marL="228600" indent="-252000" algn="l" defTabSz="914400" rtl="0" eaLnBrk="1" latinLnBrk="0" hangingPunct="1">
        <a:lnSpc>
          <a:spcPct val="100000"/>
        </a:lnSpc>
        <a:spcBef>
          <a:spcPts val="1400"/>
        </a:spcBef>
        <a:buClr>
          <a:srgbClr val="6882A3"/>
        </a:buClr>
        <a:buFont typeface="Arial" panose="020B0604020202020204" pitchFamily="34" charset="0"/>
        <a:buChar char="•"/>
        <a:defRPr sz="3200" b="0" i="0" kern="1200">
          <a:solidFill>
            <a:srgbClr val="706F6F"/>
          </a:solidFill>
          <a:latin typeface="+mn-lt"/>
          <a:ea typeface="+mn-ea"/>
          <a:cs typeface="+mn-cs"/>
        </a:defRPr>
      </a:lvl1pPr>
      <a:lvl2pPr marL="685800" indent="-252000" algn="l" defTabSz="914400" rtl="0" eaLnBrk="1" latinLnBrk="0" hangingPunct="1">
        <a:lnSpc>
          <a:spcPct val="100000"/>
        </a:lnSpc>
        <a:spcBef>
          <a:spcPts val="1400"/>
        </a:spcBef>
        <a:buClr>
          <a:srgbClr val="6882A3"/>
        </a:buClr>
        <a:buFont typeface="Arial" panose="020B0604020202020204" pitchFamily="34" charset="0"/>
        <a:buChar char="•"/>
        <a:defRPr sz="2800" b="0" i="0" kern="1200">
          <a:solidFill>
            <a:srgbClr val="706F6F"/>
          </a:solidFill>
          <a:latin typeface="+mn-lt"/>
          <a:ea typeface="+mn-ea"/>
          <a:cs typeface="+mn-cs"/>
        </a:defRPr>
      </a:lvl2pPr>
      <a:lvl3pPr marL="1143000" indent="-252000" algn="l" defTabSz="914400" rtl="0" eaLnBrk="1" latinLnBrk="0" hangingPunct="1">
        <a:lnSpc>
          <a:spcPct val="100000"/>
        </a:lnSpc>
        <a:spcBef>
          <a:spcPts val="1400"/>
        </a:spcBef>
        <a:buClr>
          <a:srgbClr val="6882A3"/>
        </a:buClr>
        <a:buFont typeface="Arial" panose="020B0604020202020204" pitchFamily="34" charset="0"/>
        <a:buChar char="•"/>
        <a:defRPr sz="2400" b="0" i="0" kern="1200">
          <a:solidFill>
            <a:srgbClr val="706F6F"/>
          </a:solidFill>
          <a:latin typeface="+mn-lt"/>
          <a:ea typeface="+mn-ea"/>
          <a:cs typeface="+mn-cs"/>
        </a:defRPr>
      </a:lvl3pPr>
      <a:lvl4pPr marL="1600200" indent="-252000" algn="l" defTabSz="914400" rtl="0" eaLnBrk="1" latinLnBrk="0" hangingPunct="1">
        <a:lnSpc>
          <a:spcPct val="100000"/>
        </a:lnSpc>
        <a:spcBef>
          <a:spcPts val="1400"/>
        </a:spcBef>
        <a:buClr>
          <a:srgbClr val="6882A3"/>
        </a:buClr>
        <a:buFont typeface="Arial" panose="020B0604020202020204" pitchFamily="34" charset="0"/>
        <a:buChar char="•"/>
        <a:defRPr sz="2000" b="0" i="0" kern="1200">
          <a:solidFill>
            <a:srgbClr val="706F6F"/>
          </a:solidFill>
          <a:latin typeface="+mn-lt"/>
          <a:ea typeface="+mn-ea"/>
          <a:cs typeface="+mn-cs"/>
        </a:defRPr>
      </a:lvl4pPr>
      <a:lvl5pPr marL="2057400" indent="-252000" algn="l" defTabSz="914400" rtl="0" eaLnBrk="1" latinLnBrk="0" hangingPunct="1">
        <a:lnSpc>
          <a:spcPct val="100000"/>
        </a:lnSpc>
        <a:spcBef>
          <a:spcPts val="1400"/>
        </a:spcBef>
        <a:buClr>
          <a:srgbClr val="6882A3"/>
        </a:buClr>
        <a:buFont typeface="Arial" panose="020B0604020202020204" pitchFamily="34" charset="0"/>
        <a:buChar char="•"/>
        <a:defRPr sz="1800" b="0" i="0" kern="1200">
          <a:solidFill>
            <a:srgbClr val="70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8693" y="4042331"/>
            <a:ext cx="11718290" cy="1676622"/>
          </a:xfrm>
        </p:spPr>
        <p:txBody>
          <a:bodyPr/>
          <a:lstStyle/>
          <a:p>
            <a:r>
              <a:rPr lang="en-GB" sz="3600" dirty="0"/>
              <a:t>The “F word” – Collective consultation</a:t>
            </a:r>
            <a:br>
              <a:rPr lang="en-GB" sz="3600" dirty="0"/>
            </a:br>
            <a:endParaRPr lang="en-GB" sz="3600" dirty="0"/>
          </a:p>
        </p:txBody>
      </p:sp>
      <p:sp>
        <p:nvSpPr>
          <p:cNvPr id="8" name="TextBox 7"/>
          <p:cNvSpPr txBox="1"/>
          <p:nvPr/>
        </p:nvSpPr>
        <p:spPr>
          <a:xfrm>
            <a:off x="10039682" y="6355652"/>
            <a:ext cx="1332634" cy="338554"/>
          </a:xfrm>
          <a:prstGeom prst="rect">
            <a:avLst/>
          </a:prstGeom>
          <a:noFill/>
        </p:spPr>
        <p:txBody>
          <a:bodyPr wrap="square" rtlCol="0">
            <a:spAutoFit/>
          </a:bodyPr>
          <a:lstStyle/>
          <a:p>
            <a:pPr algn="r"/>
            <a:r>
              <a:rPr lang="en-GB" sz="1600" b="0" dirty="0">
                <a:solidFill>
                  <a:schemeClr val="bg1"/>
                </a:solidFill>
              </a:rPr>
              <a:t>@</a:t>
            </a:r>
            <a:r>
              <a:rPr lang="en-GB" sz="1600" b="0" dirty="0" err="1">
                <a:solidFill>
                  <a:schemeClr val="bg1"/>
                </a:solidFill>
              </a:rPr>
              <a:t>geldards</a:t>
            </a:r>
            <a:endParaRPr lang="en-GB" sz="1600" b="0" dirty="0">
              <a:solidFill>
                <a:schemeClr val="bg1"/>
              </a:solidFill>
            </a:endParaRPr>
          </a:p>
        </p:txBody>
      </p:sp>
      <p:sp>
        <p:nvSpPr>
          <p:cNvPr id="5" name="Text Placeholder 4">
            <a:extLst>
              <a:ext uri="{FF2B5EF4-FFF2-40B4-BE49-F238E27FC236}">
                <a16:creationId xmlns:a16="http://schemas.microsoft.com/office/drawing/2014/main" id="{3668EBAB-BEBF-4CA8-A3A1-5D9542D72B1B}"/>
              </a:ext>
            </a:extLst>
          </p:cNvPr>
          <p:cNvSpPr>
            <a:spLocks noGrp="1"/>
          </p:cNvSpPr>
          <p:nvPr>
            <p:ph type="body" idx="1"/>
          </p:nvPr>
        </p:nvSpPr>
        <p:spPr>
          <a:xfrm>
            <a:off x="568693" y="5135823"/>
            <a:ext cx="10515600" cy="730886"/>
          </a:xfrm>
        </p:spPr>
        <p:txBody>
          <a:bodyPr>
            <a:normAutofit fontScale="25000" lnSpcReduction="20000"/>
          </a:bodyPr>
          <a:lstStyle/>
          <a:p>
            <a:endParaRPr lang="en-GB" sz="6700" dirty="0"/>
          </a:p>
          <a:p>
            <a:r>
              <a:rPr lang="en-GB" sz="11200" dirty="0"/>
              <a:t>Emma Tice, Partner, Employment</a:t>
            </a:r>
          </a:p>
        </p:txBody>
      </p:sp>
      <p:sp>
        <p:nvSpPr>
          <p:cNvPr id="6" name="Date Placeholder 2">
            <a:extLst>
              <a:ext uri="{FF2B5EF4-FFF2-40B4-BE49-F238E27FC236}">
                <a16:creationId xmlns:a16="http://schemas.microsoft.com/office/drawing/2014/main" id="{4A604096-F3AA-4E9B-9EFD-19E32D792623}"/>
              </a:ext>
            </a:extLst>
          </p:cNvPr>
          <p:cNvSpPr txBox="1">
            <a:spLocks/>
          </p:cNvSpPr>
          <p:nvPr/>
        </p:nvSpPr>
        <p:spPr>
          <a:xfrm>
            <a:off x="848833" y="6356350"/>
            <a:ext cx="2743200" cy="365125"/>
          </a:xfrm>
          <a:prstGeom prst="rect">
            <a:avLst/>
          </a:prstGeom>
        </p:spPr>
        <p:txBody>
          <a:bodyP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9</a:t>
            </a:r>
            <a:r>
              <a:rPr lang="en-US" baseline="30000" dirty="0"/>
              <a:t>th</a:t>
            </a:r>
            <a:r>
              <a:rPr lang="en-US" dirty="0"/>
              <a:t> July 2020</a:t>
            </a:r>
            <a:endParaRPr lang="en-GB" dirty="0"/>
          </a:p>
        </p:txBody>
      </p:sp>
    </p:spTree>
    <p:extLst>
      <p:ext uri="{BB962C8B-B14F-4D97-AF65-F5344CB8AC3E}">
        <p14:creationId xmlns:p14="http://schemas.microsoft.com/office/powerpoint/2010/main" val="70761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Election considerations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lnSpcReduction="10000"/>
          </a:bodyPr>
          <a:lstStyle/>
          <a:p>
            <a:pPr marL="742950" indent="-742950">
              <a:buAutoNum type="arabicPeriod"/>
            </a:pPr>
            <a:endParaRPr lang="en-GB" sz="3600" dirty="0"/>
          </a:p>
          <a:p>
            <a:pPr marL="742950" indent="-742950"/>
            <a:r>
              <a:rPr lang="en-GB" sz="3600" dirty="0"/>
              <a:t>Which categories?</a:t>
            </a:r>
          </a:p>
          <a:p>
            <a:pPr marL="742950" indent="-742950"/>
            <a:r>
              <a:rPr lang="en-GB" sz="3600" dirty="0"/>
              <a:t>How many representatives in each category?</a:t>
            </a:r>
          </a:p>
          <a:p>
            <a:pPr marL="742950" indent="-742950"/>
            <a:r>
              <a:rPr lang="en-GB" sz="3600" dirty="0"/>
              <a:t>What is the term of office?</a:t>
            </a:r>
          </a:p>
          <a:p>
            <a:pPr marL="742950" indent="-742950"/>
            <a:r>
              <a:rPr lang="en-GB" sz="3600" dirty="0"/>
              <a:t>Who is eligible?</a:t>
            </a:r>
          </a:p>
          <a:p>
            <a:pPr marL="742950" indent="-742950"/>
            <a:r>
              <a:rPr lang="en-GB" sz="3600" dirty="0"/>
              <a:t>Who can vote?</a:t>
            </a:r>
          </a:p>
          <a:p>
            <a:pPr marL="742950" indent="-742950"/>
            <a:endParaRPr lang="en-GB" sz="3600" dirty="0"/>
          </a:p>
          <a:p>
            <a:pPr marL="742950" indent="-742950"/>
            <a:endParaRPr lang="en-GB" sz="3600" dirty="0"/>
          </a:p>
        </p:txBody>
      </p:sp>
    </p:spTree>
    <p:extLst>
      <p:ext uri="{BB962C8B-B14F-4D97-AF65-F5344CB8AC3E}">
        <p14:creationId xmlns:p14="http://schemas.microsoft.com/office/powerpoint/2010/main" val="108708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Election process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a:bodyPr>
          <a:lstStyle/>
          <a:p>
            <a:pPr marL="742950" indent="-742950">
              <a:buAutoNum type="arabicPeriod"/>
            </a:pPr>
            <a:endParaRPr lang="en-GB" sz="3600" dirty="0"/>
          </a:p>
          <a:p>
            <a:pPr marL="742950" indent="-742950">
              <a:buFont typeface="+mj-lt"/>
              <a:buAutoNum type="arabicPeriod"/>
            </a:pPr>
            <a:r>
              <a:rPr lang="en-GB" sz="3600" dirty="0"/>
              <a:t>Nomination</a:t>
            </a:r>
          </a:p>
          <a:p>
            <a:pPr marL="742950" indent="-742950">
              <a:buFont typeface="+mj-lt"/>
              <a:buAutoNum type="arabicPeriod"/>
            </a:pPr>
            <a:r>
              <a:rPr lang="en-GB" sz="3600" dirty="0"/>
              <a:t>Ballot</a:t>
            </a:r>
          </a:p>
          <a:p>
            <a:pPr marL="742950" indent="-742950">
              <a:buFont typeface="+mj-lt"/>
              <a:buAutoNum type="arabicPeriod"/>
            </a:pPr>
            <a:r>
              <a:rPr lang="en-GB" sz="3600" dirty="0"/>
              <a:t>Election</a:t>
            </a:r>
          </a:p>
          <a:p>
            <a:pPr marL="0" indent="0">
              <a:buNone/>
            </a:pPr>
            <a:endParaRPr lang="en-GB" sz="3600" dirty="0"/>
          </a:p>
          <a:p>
            <a:pPr marL="742950" indent="-742950"/>
            <a:endParaRPr lang="en-GB" sz="3600" dirty="0"/>
          </a:p>
        </p:txBody>
      </p:sp>
    </p:spTree>
    <p:extLst>
      <p:ext uri="{BB962C8B-B14F-4D97-AF65-F5344CB8AC3E}">
        <p14:creationId xmlns:p14="http://schemas.microsoft.com/office/powerpoint/2010/main" val="307154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Collective consultation – the process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a:bodyPr>
          <a:lstStyle/>
          <a:p>
            <a:pPr marL="742950" indent="-742950">
              <a:buAutoNum type="arabicPeriod"/>
            </a:pPr>
            <a:endParaRPr lang="en-GB" sz="3600" dirty="0"/>
          </a:p>
          <a:p>
            <a:pPr marL="571500" indent="-571500"/>
            <a:r>
              <a:rPr lang="en-GB" sz="3600" dirty="0"/>
              <a:t>Stage 1 – Provision of information</a:t>
            </a:r>
          </a:p>
          <a:p>
            <a:pPr marL="571500" indent="-571500"/>
            <a:r>
              <a:rPr lang="en-GB" sz="3600" dirty="0"/>
              <a:t>Stage 2 - Consultation</a:t>
            </a:r>
          </a:p>
          <a:p>
            <a:pPr marL="742950" indent="-742950"/>
            <a:endParaRPr lang="en-GB" sz="3600" dirty="0"/>
          </a:p>
        </p:txBody>
      </p:sp>
    </p:spTree>
    <p:extLst>
      <p:ext uri="{BB962C8B-B14F-4D97-AF65-F5344CB8AC3E}">
        <p14:creationId xmlns:p14="http://schemas.microsoft.com/office/powerpoint/2010/main" val="186100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Stage 1 – Provision of information</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fontScale="47500" lnSpcReduction="20000"/>
          </a:bodyPr>
          <a:lstStyle/>
          <a:p>
            <a:pPr marL="742950" indent="-742950">
              <a:buAutoNum type="arabicPeriod"/>
            </a:pPr>
            <a:endParaRPr lang="en-GB" sz="3600" dirty="0"/>
          </a:p>
          <a:p>
            <a:pPr marL="571500" indent="-571500"/>
            <a:r>
              <a:rPr lang="en-GB" sz="3600" dirty="0"/>
              <a:t>Starts the collective consultation clock ticking</a:t>
            </a:r>
          </a:p>
          <a:p>
            <a:pPr marL="571500" indent="-571500"/>
            <a:r>
              <a:rPr lang="en-GB" sz="3600" dirty="0"/>
              <a:t>Written information:</a:t>
            </a:r>
          </a:p>
          <a:p>
            <a:pPr marL="1028700" lvl="1" indent="-571500"/>
            <a:r>
              <a:rPr lang="en-GB" sz="3200" dirty="0"/>
              <a:t>Reasons </a:t>
            </a:r>
          </a:p>
          <a:p>
            <a:pPr marL="1028700" lvl="1" indent="-571500"/>
            <a:r>
              <a:rPr lang="en-GB" sz="3200" dirty="0"/>
              <a:t>Numbers and descriptions:</a:t>
            </a:r>
          </a:p>
          <a:p>
            <a:pPr marL="1485900" lvl="2" indent="-571500"/>
            <a:r>
              <a:rPr lang="en-GB" sz="2800" dirty="0"/>
              <a:t>In total</a:t>
            </a:r>
          </a:p>
          <a:p>
            <a:pPr marL="1485900" lvl="2" indent="-571500"/>
            <a:r>
              <a:rPr lang="en-GB" sz="2800" dirty="0"/>
              <a:t>Proposed redundancies</a:t>
            </a:r>
          </a:p>
          <a:p>
            <a:pPr marL="1028700" lvl="1" indent="-571500"/>
            <a:r>
              <a:rPr lang="en-GB" sz="3200" dirty="0"/>
              <a:t>Proposed method of selection</a:t>
            </a:r>
          </a:p>
          <a:p>
            <a:pPr marL="1028700" lvl="1" indent="-571500"/>
            <a:r>
              <a:rPr lang="en-GB" sz="3200" dirty="0"/>
              <a:t>Proposed procedure for dismissals</a:t>
            </a:r>
          </a:p>
          <a:p>
            <a:pPr marL="1028700" lvl="1" indent="-571500"/>
            <a:r>
              <a:rPr lang="en-GB" sz="3200" dirty="0"/>
              <a:t>Proposed payments upon redundancy</a:t>
            </a:r>
          </a:p>
          <a:p>
            <a:pPr marL="1028700" lvl="1" indent="-571500"/>
            <a:r>
              <a:rPr lang="en-GB" sz="3200" dirty="0"/>
              <a:t>“suitable information” on use of agency workers</a:t>
            </a:r>
          </a:p>
          <a:p>
            <a:pPr marL="1028700" lvl="1" indent="-571500"/>
            <a:endParaRPr lang="en-GB" sz="3200" dirty="0"/>
          </a:p>
          <a:p>
            <a:pPr marL="1028700" lvl="1" indent="-571500"/>
            <a:endParaRPr lang="en-GB" sz="3200" dirty="0"/>
          </a:p>
        </p:txBody>
      </p:sp>
    </p:spTree>
    <p:extLst>
      <p:ext uri="{BB962C8B-B14F-4D97-AF65-F5344CB8AC3E}">
        <p14:creationId xmlns:p14="http://schemas.microsoft.com/office/powerpoint/2010/main" val="2391844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Stage 1 – Notify BEIS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a:bodyPr>
          <a:lstStyle/>
          <a:p>
            <a:pPr marL="742950" indent="-742950">
              <a:buAutoNum type="arabicPeriod"/>
            </a:pPr>
            <a:endParaRPr lang="en-GB" sz="3600" dirty="0"/>
          </a:p>
          <a:p>
            <a:pPr marL="571500" indent="-571500"/>
            <a:r>
              <a:rPr lang="en-GB" sz="3600" dirty="0"/>
              <a:t>HR1 Form</a:t>
            </a:r>
          </a:p>
          <a:p>
            <a:pPr marL="571500" indent="-571500"/>
            <a:r>
              <a:rPr lang="en-GB" sz="3600" dirty="0"/>
              <a:t>Send copy to employee representatives</a:t>
            </a:r>
          </a:p>
          <a:p>
            <a:pPr marL="571500" indent="-571500"/>
            <a:r>
              <a:rPr lang="en-GB" sz="3600" dirty="0"/>
              <a:t>Don’t forget!</a:t>
            </a:r>
            <a:endParaRPr lang="en-GB" sz="3200" dirty="0"/>
          </a:p>
          <a:p>
            <a:pPr marL="1028700" lvl="1" indent="-571500"/>
            <a:endParaRPr lang="en-GB" sz="3200" dirty="0"/>
          </a:p>
        </p:txBody>
      </p:sp>
    </p:spTree>
    <p:extLst>
      <p:ext uri="{BB962C8B-B14F-4D97-AF65-F5344CB8AC3E}">
        <p14:creationId xmlns:p14="http://schemas.microsoft.com/office/powerpoint/2010/main" val="29258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Stage 2 – Consultation</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lnSpcReduction="10000"/>
          </a:bodyPr>
          <a:lstStyle/>
          <a:p>
            <a:pPr marL="742950" indent="-742950"/>
            <a:r>
              <a:rPr lang="en-GB" sz="3600" dirty="0"/>
              <a:t>With a view to reaching an agreement</a:t>
            </a:r>
          </a:p>
          <a:p>
            <a:pPr marL="742950" indent="-742950"/>
            <a:r>
              <a:rPr lang="en-GB" sz="3600" dirty="0"/>
              <a:t>Formative stage</a:t>
            </a:r>
          </a:p>
          <a:p>
            <a:pPr marL="742950" indent="-742950"/>
            <a:r>
              <a:rPr lang="en-GB" sz="3600" dirty="0"/>
              <a:t>Adequate information</a:t>
            </a:r>
          </a:p>
          <a:p>
            <a:pPr marL="742950" indent="-742950"/>
            <a:r>
              <a:rPr lang="en-GB" sz="3600" dirty="0"/>
              <a:t>Adequate time to respond</a:t>
            </a:r>
          </a:p>
          <a:p>
            <a:pPr marL="742950" indent="-742950"/>
            <a:r>
              <a:rPr lang="en-GB" sz="3600" dirty="0"/>
              <a:t>Open-minded</a:t>
            </a:r>
          </a:p>
          <a:p>
            <a:pPr marL="742950" indent="-742950"/>
            <a:r>
              <a:rPr lang="en-GB" sz="3600" dirty="0"/>
              <a:t>Proper consideration of views</a:t>
            </a:r>
          </a:p>
          <a:p>
            <a:pPr marL="1028700" lvl="1" indent="-571500"/>
            <a:endParaRPr lang="en-GB" sz="3200" dirty="0"/>
          </a:p>
        </p:txBody>
      </p:sp>
    </p:spTree>
    <p:extLst>
      <p:ext uri="{BB962C8B-B14F-4D97-AF65-F5344CB8AC3E}">
        <p14:creationId xmlns:p14="http://schemas.microsoft.com/office/powerpoint/2010/main" val="790699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Content of consultation</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a:bodyPr>
          <a:lstStyle/>
          <a:p>
            <a:pPr marL="742950" indent="-742950"/>
            <a:r>
              <a:rPr lang="en-GB" sz="3600" dirty="0"/>
              <a:t>Avoiding dismissals</a:t>
            </a:r>
          </a:p>
          <a:p>
            <a:pPr marL="742950" indent="-742950"/>
            <a:r>
              <a:rPr lang="en-GB" sz="3600" dirty="0"/>
              <a:t>Reducing the number of employees to be dismissed</a:t>
            </a:r>
          </a:p>
          <a:p>
            <a:pPr marL="742950" indent="-742950"/>
            <a:r>
              <a:rPr lang="en-GB" sz="3600" dirty="0"/>
              <a:t>Mitigating the consequences of dismissals</a:t>
            </a:r>
          </a:p>
          <a:p>
            <a:pPr marL="742950" indent="-742950"/>
            <a:r>
              <a:rPr lang="en-GB" sz="3600" dirty="0"/>
              <a:t>Proposed selection criteria (if union)</a:t>
            </a:r>
          </a:p>
          <a:p>
            <a:pPr marL="742950" indent="-742950"/>
            <a:r>
              <a:rPr lang="en-GB" sz="3600" dirty="0"/>
              <a:t>Continue to provide information if proposals change</a:t>
            </a:r>
          </a:p>
          <a:p>
            <a:pPr marL="742950" indent="-742950"/>
            <a:endParaRPr lang="en-GB" sz="3600" dirty="0"/>
          </a:p>
          <a:p>
            <a:pPr marL="742950" indent="-742950"/>
            <a:endParaRPr lang="en-GB" sz="3600" dirty="0"/>
          </a:p>
          <a:p>
            <a:pPr marL="1028700" lvl="1" indent="-571500"/>
            <a:endParaRPr lang="en-GB" sz="3200" dirty="0"/>
          </a:p>
        </p:txBody>
      </p:sp>
    </p:spTree>
    <p:extLst>
      <p:ext uri="{BB962C8B-B14F-4D97-AF65-F5344CB8AC3E}">
        <p14:creationId xmlns:p14="http://schemas.microsoft.com/office/powerpoint/2010/main" val="409332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When does consultation begin?</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a:bodyPr>
          <a:lstStyle/>
          <a:p>
            <a:pPr marL="742950" indent="-742950"/>
            <a:r>
              <a:rPr lang="en-GB" sz="3600" dirty="0"/>
              <a:t>Critical</a:t>
            </a:r>
          </a:p>
          <a:p>
            <a:pPr marL="742950" indent="-742950"/>
            <a:r>
              <a:rPr lang="en-GB" sz="3600" dirty="0"/>
              <a:t>Not until employee representatives in place</a:t>
            </a:r>
          </a:p>
          <a:p>
            <a:pPr marL="742950" indent="-742950"/>
            <a:r>
              <a:rPr lang="en-GB" sz="3600" dirty="0"/>
              <a:t>The date the statutory information is provided</a:t>
            </a:r>
          </a:p>
          <a:p>
            <a:pPr marL="742950" indent="-742950"/>
            <a:r>
              <a:rPr lang="en-GB" sz="3600" dirty="0"/>
              <a:t>Don’t miss it!</a:t>
            </a:r>
          </a:p>
          <a:p>
            <a:pPr marL="742950" indent="-742950"/>
            <a:endParaRPr lang="en-GB" sz="3600" dirty="0"/>
          </a:p>
          <a:p>
            <a:pPr marL="742950" indent="-742950"/>
            <a:endParaRPr lang="en-GB" sz="3600" dirty="0"/>
          </a:p>
          <a:p>
            <a:pPr marL="1028700" lvl="1" indent="-571500"/>
            <a:endParaRPr lang="en-GB" sz="3200" dirty="0"/>
          </a:p>
        </p:txBody>
      </p:sp>
    </p:spTree>
    <p:extLst>
      <p:ext uri="{BB962C8B-B14F-4D97-AF65-F5344CB8AC3E}">
        <p14:creationId xmlns:p14="http://schemas.microsoft.com/office/powerpoint/2010/main" val="1936745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Changing terms and conditions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a:bodyPr>
          <a:lstStyle/>
          <a:p>
            <a:pPr marL="742950" indent="-742950"/>
            <a:r>
              <a:rPr lang="en-GB" sz="3600" dirty="0"/>
              <a:t>Dismissal and re-engagement on the new terms</a:t>
            </a:r>
          </a:p>
          <a:p>
            <a:pPr marL="742950" indent="-742950"/>
            <a:r>
              <a:rPr lang="en-GB" sz="3600" dirty="0"/>
              <a:t>Potentially caught under collective consultation</a:t>
            </a:r>
          </a:p>
          <a:p>
            <a:pPr marL="742950" indent="-742950"/>
            <a:r>
              <a:rPr lang="en-GB" sz="3600" dirty="0"/>
              <a:t>When to collectively consult?</a:t>
            </a:r>
          </a:p>
          <a:p>
            <a:pPr marL="1200150" lvl="1" indent="-742950"/>
            <a:r>
              <a:rPr lang="en-GB" sz="3200" dirty="0"/>
              <a:t>At the start?</a:t>
            </a:r>
          </a:p>
          <a:p>
            <a:pPr marL="1200150" lvl="1" indent="-742950"/>
            <a:r>
              <a:rPr lang="en-GB" sz="3200" dirty="0"/>
              <a:t>Seek agreement first?</a:t>
            </a:r>
          </a:p>
          <a:p>
            <a:pPr marL="1200150" lvl="1" indent="-742950"/>
            <a:r>
              <a:rPr lang="en-GB" sz="3200" dirty="0"/>
              <a:t>Good practice</a:t>
            </a:r>
          </a:p>
          <a:p>
            <a:pPr marL="742950" indent="-742950"/>
            <a:endParaRPr lang="en-GB" sz="3600" dirty="0"/>
          </a:p>
          <a:p>
            <a:pPr marL="1028700" lvl="1" indent="-571500"/>
            <a:endParaRPr lang="en-GB" sz="3200" dirty="0"/>
          </a:p>
        </p:txBody>
      </p:sp>
    </p:spTree>
    <p:extLst>
      <p:ext uri="{BB962C8B-B14F-4D97-AF65-F5344CB8AC3E}">
        <p14:creationId xmlns:p14="http://schemas.microsoft.com/office/powerpoint/2010/main" val="286400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Exceptions &amp; Defences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a:bodyPr>
          <a:lstStyle/>
          <a:p>
            <a:pPr marL="742950" indent="-742950"/>
            <a:r>
              <a:rPr lang="en-GB" sz="3600" b="1" dirty="0"/>
              <a:t>Failure to elect representatives</a:t>
            </a:r>
            <a:r>
              <a:rPr lang="en-GB" sz="3600" dirty="0"/>
              <a:t>:</a:t>
            </a:r>
          </a:p>
          <a:p>
            <a:pPr marL="1200150" lvl="1" indent="-742950"/>
            <a:r>
              <a:rPr lang="en-GB" sz="3200" dirty="0"/>
              <a:t>individual consultation</a:t>
            </a:r>
          </a:p>
          <a:p>
            <a:pPr marL="1200150" lvl="1" indent="-742950"/>
            <a:r>
              <a:rPr lang="en-GB" sz="3200" dirty="0"/>
              <a:t>Rare</a:t>
            </a:r>
          </a:p>
          <a:p>
            <a:pPr marL="457200" lvl="1" indent="0">
              <a:buNone/>
            </a:pPr>
            <a:endParaRPr lang="en-GB" sz="3200" dirty="0"/>
          </a:p>
          <a:p>
            <a:pPr marL="1200150" lvl="1" indent="-742950"/>
            <a:endParaRPr lang="en-GB" sz="3200" dirty="0"/>
          </a:p>
          <a:p>
            <a:pPr marL="1028700" lvl="1" indent="-571500"/>
            <a:endParaRPr lang="en-GB" sz="3200" dirty="0"/>
          </a:p>
        </p:txBody>
      </p:sp>
    </p:spTree>
    <p:extLst>
      <p:ext uri="{BB962C8B-B14F-4D97-AF65-F5344CB8AC3E}">
        <p14:creationId xmlns:p14="http://schemas.microsoft.com/office/powerpoint/2010/main" val="244835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The </a:t>
            </a:r>
            <a:r>
              <a:rPr lang="en-GB" b="1" dirty="0">
                <a:effectLst/>
              </a:rPr>
              <a:t>new</a:t>
            </a:r>
            <a:r>
              <a:rPr lang="en-GB" dirty="0"/>
              <a:t> landscape</a:t>
            </a:r>
          </a:p>
        </p:txBody>
      </p:sp>
      <p:sp>
        <p:nvSpPr>
          <p:cNvPr id="5" name="Content Placeholder 4"/>
          <p:cNvSpPr>
            <a:spLocks noGrp="1"/>
          </p:cNvSpPr>
          <p:nvPr>
            <p:ph type="body" sz="quarter" idx="10"/>
          </p:nvPr>
        </p:nvSpPr>
        <p:spPr/>
        <p:txBody>
          <a:bodyPr>
            <a:normAutofit/>
          </a:bodyPr>
          <a:lstStyle/>
          <a:p>
            <a:pPr marL="457200" indent="-457200"/>
            <a:r>
              <a:rPr lang="en-GB" sz="4000" dirty="0"/>
              <a:t>Furloughed staff</a:t>
            </a:r>
          </a:p>
          <a:p>
            <a:pPr marL="457200" indent="-457200"/>
            <a:r>
              <a:rPr lang="en-GB" sz="4000" dirty="0"/>
              <a:t>Government restrictions – easing</a:t>
            </a:r>
          </a:p>
          <a:p>
            <a:pPr marL="457200" indent="-457200"/>
            <a:r>
              <a:rPr lang="en-GB" sz="4000" dirty="0"/>
              <a:t>Returning to work</a:t>
            </a:r>
          </a:p>
          <a:p>
            <a:pPr marL="457200" indent="-457200"/>
            <a:r>
              <a:rPr lang="en-GB" sz="4000" dirty="0"/>
              <a:t>Cost cutting needed</a:t>
            </a:r>
          </a:p>
          <a:p>
            <a:pPr marL="457200" indent="-457200"/>
            <a:r>
              <a:rPr lang="en-GB" sz="4000" dirty="0"/>
              <a:t>Efficiencies</a:t>
            </a:r>
          </a:p>
        </p:txBody>
      </p:sp>
    </p:spTree>
    <p:extLst>
      <p:ext uri="{BB962C8B-B14F-4D97-AF65-F5344CB8AC3E}">
        <p14:creationId xmlns:p14="http://schemas.microsoft.com/office/powerpoint/2010/main" val="553844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Exceptions &amp; Defences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fontScale="85000" lnSpcReduction="20000"/>
          </a:bodyPr>
          <a:lstStyle/>
          <a:p>
            <a:pPr marL="742950" indent="-742950"/>
            <a:r>
              <a:rPr lang="en-GB" sz="3600" b="1" dirty="0"/>
              <a:t>“Special circumstances” defence</a:t>
            </a:r>
            <a:r>
              <a:rPr lang="en-GB" sz="3600" dirty="0"/>
              <a:t>:</a:t>
            </a:r>
          </a:p>
          <a:p>
            <a:pPr marL="1200150" lvl="1" indent="-742950"/>
            <a:r>
              <a:rPr lang="en-GB" sz="3200" dirty="0"/>
              <a:t>“not reasonably practicable”</a:t>
            </a:r>
          </a:p>
          <a:p>
            <a:pPr marL="1200150" lvl="1" indent="-742950"/>
            <a:r>
              <a:rPr lang="en-GB" sz="3200" dirty="0"/>
              <a:t>"shall take all such steps towards compliance with that requirement as are reasonably practicable in those circumstances”</a:t>
            </a:r>
          </a:p>
          <a:p>
            <a:pPr marL="1200150" lvl="1" indent="-742950"/>
            <a:r>
              <a:rPr lang="en-GB" sz="3200" dirty="0"/>
              <a:t>Burden on employer</a:t>
            </a:r>
          </a:p>
          <a:p>
            <a:pPr marL="1200150" lvl="1" indent="-742950"/>
            <a:r>
              <a:rPr lang="en-GB" sz="3200" dirty="0"/>
              <a:t>Must be “special”</a:t>
            </a:r>
          </a:p>
          <a:p>
            <a:pPr marL="1200150" lvl="1" indent="-742950"/>
            <a:r>
              <a:rPr lang="en-GB" sz="3200" dirty="0"/>
              <a:t>Insolvency?</a:t>
            </a:r>
          </a:p>
          <a:p>
            <a:pPr marL="1200150" lvl="1" indent="-742950"/>
            <a:r>
              <a:rPr lang="en-GB" sz="3200" dirty="0"/>
              <a:t>Covid-19?</a:t>
            </a:r>
          </a:p>
          <a:p>
            <a:pPr marL="457200" lvl="1" indent="0">
              <a:buNone/>
            </a:pPr>
            <a:endParaRPr lang="en-GB" sz="3200" dirty="0"/>
          </a:p>
          <a:p>
            <a:pPr marL="1200150" lvl="1" indent="-742950"/>
            <a:endParaRPr lang="en-GB" sz="3200" dirty="0"/>
          </a:p>
          <a:p>
            <a:pPr marL="1028700" lvl="1" indent="-571500"/>
            <a:endParaRPr lang="en-GB" sz="3200" dirty="0"/>
          </a:p>
        </p:txBody>
      </p:sp>
    </p:spTree>
    <p:extLst>
      <p:ext uri="{BB962C8B-B14F-4D97-AF65-F5344CB8AC3E}">
        <p14:creationId xmlns:p14="http://schemas.microsoft.com/office/powerpoint/2010/main" val="979879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Risks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fontScale="92500" lnSpcReduction="10000"/>
          </a:bodyPr>
          <a:lstStyle/>
          <a:p>
            <a:pPr marL="742950" indent="-742950"/>
            <a:r>
              <a:rPr lang="en-GB" sz="3600" dirty="0"/>
              <a:t>Tribunal claims</a:t>
            </a:r>
          </a:p>
          <a:p>
            <a:pPr marL="742950" indent="-742950"/>
            <a:r>
              <a:rPr lang="en-GB" sz="3600" dirty="0"/>
              <a:t>Protective award</a:t>
            </a:r>
          </a:p>
          <a:p>
            <a:pPr marL="742950" indent="-742950"/>
            <a:r>
              <a:rPr lang="en-GB" sz="3600" dirty="0"/>
              <a:t>Max - 90 days gross pay per employee</a:t>
            </a:r>
          </a:p>
          <a:p>
            <a:pPr marL="742950" indent="-742950"/>
            <a:r>
              <a:rPr lang="en-GB" sz="3600" dirty="0"/>
              <a:t>“Just and equitable”</a:t>
            </a:r>
          </a:p>
          <a:p>
            <a:pPr marL="742950" indent="-742950"/>
            <a:r>
              <a:rPr lang="en-GB" sz="3600" dirty="0"/>
              <a:t>Dependant on seriousness of default</a:t>
            </a:r>
          </a:p>
          <a:p>
            <a:pPr marL="742950" indent="-742950"/>
            <a:r>
              <a:rPr lang="en-GB" sz="3600" dirty="0"/>
              <a:t>May affect the fairness of any dismissals – unfair dismissal claims</a:t>
            </a:r>
          </a:p>
          <a:p>
            <a:pPr marL="0" indent="0">
              <a:buNone/>
            </a:pPr>
            <a:endParaRPr lang="en-GB" sz="3600" dirty="0"/>
          </a:p>
          <a:p>
            <a:pPr marL="1200150" lvl="1" indent="-742950"/>
            <a:endParaRPr lang="en-GB" sz="3200" dirty="0"/>
          </a:p>
          <a:p>
            <a:pPr marL="1028700" lvl="1" indent="-571500"/>
            <a:endParaRPr lang="en-GB" sz="3200" dirty="0"/>
          </a:p>
        </p:txBody>
      </p:sp>
    </p:spTree>
    <p:extLst>
      <p:ext uri="{BB962C8B-B14F-4D97-AF65-F5344CB8AC3E}">
        <p14:creationId xmlns:p14="http://schemas.microsoft.com/office/powerpoint/2010/main" val="2018869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Any questions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339" y="1690688"/>
            <a:ext cx="7159322" cy="40867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5299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Contact details</a:t>
            </a:r>
          </a:p>
        </p:txBody>
      </p:sp>
      <p:grpSp>
        <p:nvGrpSpPr>
          <p:cNvPr id="2" name="Group 1"/>
          <p:cNvGrpSpPr/>
          <p:nvPr/>
        </p:nvGrpSpPr>
        <p:grpSpPr>
          <a:xfrm>
            <a:off x="2528630" y="4659171"/>
            <a:ext cx="7134740" cy="812039"/>
            <a:chOff x="2535154" y="4749834"/>
            <a:chExt cx="7134740" cy="812039"/>
          </a:xfrm>
        </p:grpSpPr>
        <p:sp>
          <p:nvSpPr>
            <p:cNvPr id="17" name="TextBox 16"/>
            <p:cNvSpPr txBox="1"/>
            <p:nvPr/>
          </p:nvSpPr>
          <p:spPr>
            <a:xfrm>
              <a:off x="2535154" y="4907848"/>
              <a:ext cx="7134740" cy="65402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002D51"/>
                  </a:solidFill>
                  <a:effectLst/>
                  <a:uLnTx/>
                  <a:uFillTx/>
                </a:rPr>
                <a:t>First-class practice, known for its ‘stunning advice’</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GB" sz="1100" b="1" i="0" u="none" strike="noStrike" kern="0" cap="none" spc="0" normalizeH="0" baseline="0" noProof="0" dirty="0">
                  <a:ln>
                    <a:noFill/>
                  </a:ln>
                  <a:solidFill>
                    <a:srgbClr val="6882A3"/>
                  </a:solidFill>
                  <a:effectLst/>
                  <a:uLnTx/>
                  <a:uFillTx/>
                </a:rPr>
                <a:t>Client quote, Legal 500 – the world’s largest legal referral guide</a:t>
              </a:r>
            </a:p>
          </p:txBody>
        </p:sp>
        <p:sp>
          <p:nvSpPr>
            <p:cNvPr id="18" name="TextBox 17"/>
            <p:cNvSpPr txBox="1"/>
            <p:nvPr/>
          </p:nvSpPr>
          <p:spPr>
            <a:xfrm>
              <a:off x="8649510" y="4765912"/>
              <a:ext cx="47135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6882A3"/>
                  </a:solidFill>
                  <a:effectLst/>
                  <a:uLnTx/>
                  <a:uFillTx/>
                </a:rPr>
                <a:t>”</a:t>
              </a:r>
            </a:p>
          </p:txBody>
        </p:sp>
        <p:sp>
          <p:nvSpPr>
            <p:cNvPr id="19" name="TextBox 18"/>
            <p:cNvSpPr txBox="1"/>
            <p:nvPr/>
          </p:nvSpPr>
          <p:spPr>
            <a:xfrm>
              <a:off x="3103435" y="4749834"/>
              <a:ext cx="471354"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a:ln>
                    <a:noFill/>
                  </a:ln>
                  <a:solidFill>
                    <a:srgbClr val="6882A3"/>
                  </a:solidFill>
                  <a:effectLst/>
                  <a:uLnTx/>
                  <a:uFillTx/>
                </a:rPr>
                <a:t>“</a:t>
              </a:r>
            </a:p>
          </p:txBody>
        </p:sp>
      </p:grpSp>
      <p:pic>
        <p:nvPicPr>
          <p:cNvPr id="3" name="Picture 2">
            <a:extLst>
              <a:ext uri="{FF2B5EF4-FFF2-40B4-BE49-F238E27FC236}">
                <a16:creationId xmlns:a16="http://schemas.microsoft.com/office/drawing/2014/main" id="{10E85AD8-D918-4ABB-8200-56F8BAAAC3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78378" y="1830355"/>
            <a:ext cx="1635242" cy="1635242"/>
          </a:xfrm>
          <a:prstGeom prst="rect">
            <a:avLst/>
          </a:prstGeom>
        </p:spPr>
      </p:pic>
      <p:sp>
        <p:nvSpPr>
          <p:cNvPr id="12" name="TextBox 11">
            <a:extLst>
              <a:ext uri="{FF2B5EF4-FFF2-40B4-BE49-F238E27FC236}">
                <a16:creationId xmlns:a16="http://schemas.microsoft.com/office/drawing/2014/main" id="{077F40AF-F073-4CD4-BB96-72ABDF747B3D}"/>
              </a:ext>
            </a:extLst>
          </p:cNvPr>
          <p:cNvSpPr txBox="1"/>
          <p:nvPr/>
        </p:nvSpPr>
        <p:spPr>
          <a:xfrm>
            <a:off x="5269920" y="3605265"/>
            <a:ext cx="1851731" cy="892552"/>
          </a:xfrm>
          <a:prstGeom prst="rect">
            <a:avLst/>
          </a:prstGeom>
          <a:noFill/>
        </p:spPr>
        <p:txBody>
          <a:bodyPr wrap="square" rtlCol="0">
            <a:spAutoFit/>
          </a:bodyPr>
          <a:lstStyle/>
          <a:p>
            <a:r>
              <a:rPr lang="en-GB" sz="1600" b="1" dirty="0">
                <a:solidFill>
                  <a:srgbClr val="002D51"/>
                </a:solidFill>
              </a:rPr>
              <a:t>Emma Tice</a:t>
            </a:r>
          </a:p>
          <a:p>
            <a:pPr>
              <a:lnSpc>
                <a:spcPts val="1000"/>
              </a:lnSpc>
            </a:pPr>
            <a:r>
              <a:rPr lang="en-GB" sz="1050" b="1" dirty="0">
                <a:solidFill>
                  <a:srgbClr val="706F6F"/>
                </a:solidFill>
              </a:rPr>
              <a:t>Partner, Employment</a:t>
            </a:r>
          </a:p>
          <a:p>
            <a:pPr>
              <a:lnSpc>
                <a:spcPts val="800"/>
              </a:lnSpc>
            </a:pPr>
            <a:endParaRPr lang="en-GB" sz="1050" b="1" dirty="0">
              <a:solidFill>
                <a:srgbClr val="706F6F"/>
              </a:solidFill>
            </a:endParaRPr>
          </a:p>
          <a:p>
            <a:r>
              <a:rPr lang="en-GB" sz="1050" b="1" dirty="0">
                <a:solidFill>
                  <a:srgbClr val="706F6F"/>
                </a:solidFill>
              </a:rPr>
              <a:t>+44 (0)1332 378311 emma.tice@geldards.com</a:t>
            </a:r>
          </a:p>
        </p:txBody>
      </p:sp>
    </p:spTree>
    <p:extLst>
      <p:ext uri="{BB962C8B-B14F-4D97-AF65-F5344CB8AC3E}">
        <p14:creationId xmlns:p14="http://schemas.microsoft.com/office/powerpoint/2010/main" val="269461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Job Retention Bonus</a:t>
            </a:r>
          </a:p>
        </p:txBody>
      </p:sp>
      <p:sp>
        <p:nvSpPr>
          <p:cNvPr id="5" name="Content Placeholder 4"/>
          <p:cNvSpPr>
            <a:spLocks noGrp="1"/>
          </p:cNvSpPr>
          <p:nvPr>
            <p:ph type="body" sz="quarter" idx="10"/>
          </p:nvPr>
        </p:nvSpPr>
        <p:spPr/>
        <p:txBody>
          <a:bodyPr>
            <a:normAutofit/>
          </a:bodyPr>
          <a:lstStyle/>
          <a:p>
            <a:pPr marL="457200" indent="-457200"/>
            <a:r>
              <a:rPr lang="en-GB" sz="4000" dirty="0"/>
              <a:t>Announced 8</a:t>
            </a:r>
            <a:r>
              <a:rPr lang="en-GB" sz="4000" baseline="30000" dirty="0"/>
              <a:t>th</a:t>
            </a:r>
            <a:r>
              <a:rPr lang="en-GB" sz="4000" dirty="0"/>
              <a:t> July 2020</a:t>
            </a:r>
          </a:p>
          <a:p>
            <a:pPr marL="457200" indent="-457200"/>
            <a:r>
              <a:rPr lang="en-GB" sz="4000" dirty="0"/>
              <a:t>£1,000 bonus for retaining staff</a:t>
            </a:r>
          </a:p>
          <a:p>
            <a:pPr marL="914400" lvl="1" indent="-457200"/>
            <a:r>
              <a:rPr lang="en-GB" sz="3600" dirty="0"/>
              <a:t>From end October 2020 – end January 2021</a:t>
            </a:r>
          </a:p>
          <a:p>
            <a:pPr marL="914400" lvl="1" indent="-457200"/>
            <a:r>
              <a:rPr lang="en-GB" sz="3600" dirty="0"/>
              <a:t>Paid in February 2021</a:t>
            </a:r>
          </a:p>
          <a:p>
            <a:pPr marL="457200" indent="-457200"/>
            <a:r>
              <a:rPr lang="en-GB" sz="4000" dirty="0"/>
              <a:t>More details by end of July.</a:t>
            </a:r>
          </a:p>
        </p:txBody>
      </p:sp>
    </p:spTree>
    <p:extLst>
      <p:ext uri="{BB962C8B-B14F-4D97-AF65-F5344CB8AC3E}">
        <p14:creationId xmlns:p14="http://schemas.microsoft.com/office/powerpoint/2010/main" val="58905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Redundancy</a:t>
            </a:r>
          </a:p>
        </p:txBody>
      </p:sp>
      <p:sp>
        <p:nvSpPr>
          <p:cNvPr id="5" name="Content Placeholder 4"/>
          <p:cNvSpPr>
            <a:spLocks noGrp="1"/>
          </p:cNvSpPr>
          <p:nvPr>
            <p:ph type="body" sz="quarter" idx="10"/>
          </p:nvPr>
        </p:nvSpPr>
        <p:spPr/>
        <p:txBody>
          <a:bodyPr>
            <a:normAutofit/>
          </a:bodyPr>
          <a:lstStyle/>
          <a:p>
            <a:pPr marL="457200" indent="-457200"/>
            <a:r>
              <a:rPr lang="en-GB" sz="4000" dirty="0"/>
              <a:t>Fair reason – genuine redundancy</a:t>
            </a:r>
          </a:p>
          <a:p>
            <a:pPr marL="457200" indent="-457200"/>
            <a:r>
              <a:rPr lang="en-GB" sz="4000" dirty="0"/>
              <a:t>Fair process:</a:t>
            </a:r>
          </a:p>
          <a:p>
            <a:pPr marL="914400" lvl="1" indent="-457200"/>
            <a:r>
              <a:rPr lang="en-GB" sz="3600" dirty="0"/>
              <a:t>Removal or role</a:t>
            </a:r>
          </a:p>
          <a:p>
            <a:pPr marL="914400" lvl="1" indent="-457200"/>
            <a:r>
              <a:rPr lang="en-GB" sz="3600" dirty="0"/>
              <a:t>Selecting from a pool</a:t>
            </a:r>
          </a:p>
          <a:p>
            <a:pPr marL="457200" indent="-457200"/>
            <a:r>
              <a:rPr lang="en-GB" sz="4000" dirty="0"/>
              <a:t>Challenges </a:t>
            </a:r>
          </a:p>
          <a:p>
            <a:pPr marL="457200" indent="-457200"/>
            <a:endParaRPr lang="en-GB" sz="4000" dirty="0"/>
          </a:p>
        </p:txBody>
      </p:sp>
    </p:spTree>
    <p:extLst>
      <p:ext uri="{BB962C8B-B14F-4D97-AF65-F5344CB8AC3E}">
        <p14:creationId xmlns:p14="http://schemas.microsoft.com/office/powerpoint/2010/main" val="142381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Collective consultation - triggers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fontScale="77500" lnSpcReduction="20000"/>
          </a:bodyPr>
          <a:lstStyle/>
          <a:p>
            <a:pPr marL="571500" indent="-571500"/>
            <a:r>
              <a:rPr lang="en-GB" sz="3600" dirty="0"/>
              <a:t>20 or more employees proposed to be dismissed for redundancy</a:t>
            </a:r>
          </a:p>
          <a:p>
            <a:pPr marL="571500" indent="-571500"/>
            <a:r>
              <a:rPr lang="en-GB" sz="3600" dirty="0"/>
              <a:t>Within a period of 90 days</a:t>
            </a:r>
          </a:p>
          <a:p>
            <a:pPr marL="571500" indent="-571500"/>
            <a:r>
              <a:rPr lang="en-GB" sz="3600" dirty="0"/>
              <a:t>“at one establishment”</a:t>
            </a:r>
          </a:p>
          <a:p>
            <a:pPr marL="571500" indent="-571500"/>
            <a:r>
              <a:rPr lang="en-GB" sz="3600" dirty="0"/>
              <a:t>Key dates for collective consultation:</a:t>
            </a:r>
          </a:p>
          <a:p>
            <a:pPr lvl="1"/>
            <a:r>
              <a:rPr lang="en-GB" sz="3600" dirty="0"/>
              <a:t>100+ Es – 45 days</a:t>
            </a:r>
          </a:p>
          <a:p>
            <a:pPr lvl="1"/>
            <a:r>
              <a:rPr lang="en-GB" sz="3600" dirty="0"/>
              <a:t>20 – 99 Es – 30 days</a:t>
            </a:r>
          </a:p>
          <a:p>
            <a:pPr marL="571500" indent="-571500"/>
            <a:r>
              <a:rPr lang="en-GB" sz="3600" dirty="0"/>
              <a:t>Work backwards – find your end date</a:t>
            </a:r>
          </a:p>
          <a:p>
            <a:pPr marL="571500" indent="-571500"/>
            <a:r>
              <a:rPr lang="en-GB" sz="3600" dirty="0"/>
              <a:t>Check notice periods – notice can be served</a:t>
            </a:r>
          </a:p>
          <a:p>
            <a:pPr marL="1028700" lvl="1" indent="-571500"/>
            <a:endParaRPr lang="en-GB" sz="3200" dirty="0"/>
          </a:p>
        </p:txBody>
      </p:sp>
    </p:spTree>
    <p:extLst>
      <p:ext uri="{BB962C8B-B14F-4D97-AF65-F5344CB8AC3E}">
        <p14:creationId xmlns:p14="http://schemas.microsoft.com/office/powerpoint/2010/main" val="276767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“Redundancies”</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lnSpcReduction="10000"/>
          </a:bodyPr>
          <a:lstStyle/>
          <a:p>
            <a:pPr marL="571500" indent="-571500"/>
            <a:r>
              <a:rPr lang="en-GB" sz="3600" dirty="0"/>
              <a:t>Wide definition</a:t>
            </a:r>
          </a:p>
          <a:p>
            <a:pPr marL="571500" indent="-571500"/>
            <a:r>
              <a:rPr lang="en-GB" sz="3600" dirty="0"/>
              <a:t>Traditional “redundancies”</a:t>
            </a:r>
          </a:p>
          <a:p>
            <a:pPr marL="571500" indent="-571500"/>
            <a:r>
              <a:rPr lang="en-GB" sz="3600" dirty="0"/>
              <a:t>Less than 2 years service dismissals</a:t>
            </a:r>
          </a:p>
          <a:p>
            <a:pPr marL="571500" indent="-571500"/>
            <a:r>
              <a:rPr lang="en-GB" sz="3600" dirty="0"/>
              <a:t>SOSR dismissals – changing contractual terms</a:t>
            </a:r>
          </a:p>
          <a:p>
            <a:pPr marL="571500" indent="-571500"/>
            <a:r>
              <a:rPr lang="en-GB" sz="3600" dirty="0"/>
              <a:t>Voluntary redundancies</a:t>
            </a:r>
          </a:p>
          <a:p>
            <a:pPr marL="571500" indent="-571500"/>
            <a:r>
              <a:rPr lang="en-GB" sz="3600" dirty="0"/>
              <a:t>Ending of fixed term contracts? </a:t>
            </a:r>
          </a:p>
          <a:p>
            <a:pPr marL="1028700" lvl="1" indent="-571500"/>
            <a:endParaRPr lang="en-GB" sz="3200" dirty="0"/>
          </a:p>
        </p:txBody>
      </p:sp>
    </p:spTree>
    <p:extLst>
      <p:ext uri="{BB962C8B-B14F-4D97-AF65-F5344CB8AC3E}">
        <p14:creationId xmlns:p14="http://schemas.microsoft.com/office/powerpoint/2010/main" val="91640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34A7-49AA-43FF-8488-C5BB8571FF00}"/>
              </a:ext>
            </a:extLst>
          </p:cNvPr>
          <p:cNvSpPr>
            <a:spLocks noGrp="1"/>
          </p:cNvSpPr>
          <p:nvPr>
            <p:ph type="title"/>
          </p:nvPr>
        </p:nvSpPr>
        <p:spPr/>
        <p:txBody>
          <a:bodyPr/>
          <a:lstStyle/>
          <a:p>
            <a:r>
              <a:rPr lang="en-GB" dirty="0"/>
              <a:t>“Proposing” to dismiss</a:t>
            </a:r>
          </a:p>
        </p:txBody>
      </p:sp>
      <p:sp>
        <p:nvSpPr>
          <p:cNvPr id="3" name="Text Placeholder 2">
            <a:extLst>
              <a:ext uri="{FF2B5EF4-FFF2-40B4-BE49-F238E27FC236}">
                <a16:creationId xmlns:a16="http://schemas.microsoft.com/office/drawing/2014/main" id="{89B8CA51-C192-4B1C-A1C8-BC029AF0AEDF}"/>
              </a:ext>
            </a:extLst>
          </p:cNvPr>
          <p:cNvSpPr>
            <a:spLocks noGrp="1"/>
          </p:cNvSpPr>
          <p:nvPr>
            <p:ph type="body" sz="quarter" idx="10"/>
          </p:nvPr>
        </p:nvSpPr>
        <p:spPr/>
        <p:txBody>
          <a:bodyPr/>
          <a:lstStyle/>
          <a:p>
            <a:r>
              <a:rPr lang="en-GB" dirty="0"/>
              <a:t>Before decision made</a:t>
            </a:r>
          </a:p>
          <a:p>
            <a:r>
              <a:rPr lang="en-GB" dirty="0"/>
              <a:t>More than mere contemplation</a:t>
            </a:r>
          </a:p>
          <a:p>
            <a:r>
              <a:rPr lang="en-GB" dirty="0"/>
              <a:t>Employer may still be considering alternatives</a:t>
            </a:r>
          </a:p>
          <a:p>
            <a:r>
              <a:rPr lang="en-GB" dirty="0"/>
              <a:t>Wide definition</a:t>
            </a:r>
          </a:p>
        </p:txBody>
      </p:sp>
    </p:spTree>
    <p:extLst>
      <p:ext uri="{BB962C8B-B14F-4D97-AF65-F5344CB8AC3E}">
        <p14:creationId xmlns:p14="http://schemas.microsoft.com/office/powerpoint/2010/main" val="375562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Who do you consult with?</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a:bodyPr>
          <a:lstStyle/>
          <a:p>
            <a:pPr marL="571500" indent="-571500"/>
            <a:r>
              <a:rPr lang="en-GB" sz="3600" dirty="0"/>
              <a:t>“Appropriate representatives” of “affected employees”</a:t>
            </a:r>
          </a:p>
          <a:p>
            <a:pPr marL="742950" indent="-742950">
              <a:buFont typeface="+mj-lt"/>
              <a:buAutoNum type="arabicPeriod"/>
            </a:pPr>
            <a:r>
              <a:rPr lang="en-GB" sz="3600" dirty="0"/>
              <a:t>“affected employees”</a:t>
            </a:r>
          </a:p>
          <a:p>
            <a:pPr marL="1028700" lvl="1" indent="-571500"/>
            <a:r>
              <a:rPr lang="en-GB" sz="3200" dirty="0"/>
              <a:t>Wide definition</a:t>
            </a:r>
          </a:p>
          <a:p>
            <a:pPr marL="1028700" lvl="1" indent="-571500"/>
            <a:r>
              <a:rPr lang="en-GB" sz="3200" dirty="0"/>
              <a:t>“measures”</a:t>
            </a:r>
          </a:p>
          <a:p>
            <a:pPr marL="1028700" lvl="1" indent="-571500"/>
            <a:r>
              <a:rPr lang="en-GB" sz="3200" dirty="0"/>
              <a:t>Beyond dismissals</a:t>
            </a:r>
          </a:p>
        </p:txBody>
      </p:sp>
    </p:spTree>
    <p:extLst>
      <p:ext uri="{BB962C8B-B14F-4D97-AF65-F5344CB8AC3E}">
        <p14:creationId xmlns:p14="http://schemas.microsoft.com/office/powerpoint/2010/main" val="42054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1C9D9-73B1-4D74-A2B1-58CD5C792804}"/>
              </a:ext>
            </a:extLst>
          </p:cNvPr>
          <p:cNvSpPr>
            <a:spLocks noGrp="1"/>
          </p:cNvSpPr>
          <p:nvPr>
            <p:ph type="title"/>
          </p:nvPr>
        </p:nvSpPr>
        <p:spPr/>
        <p:txBody>
          <a:bodyPr>
            <a:normAutofit/>
          </a:bodyPr>
          <a:lstStyle/>
          <a:p>
            <a:r>
              <a:rPr lang="en-GB" dirty="0"/>
              <a:t>Who do you consult with?</a:t>
            </a:r>
          </a:p>
        </p:txBody>
      </p:sp>
      <p:sp>
        <p:nvSpPr>
          <p:cNvPr id="3" name="Text Placeholder 2">
            <a:extLst>
              <a:ext uri="{FF2B5EF4-FFF2-40B4-BE49-F238E27FC236}">
                <a16:creationId xmlns:a16="http://schemas.microsoft.com/office/drawing/2014/main" id="{B84E9011-E640-4545-AF02-AD2ABB5E58F6}"/>
              </a:ext>
            </a:extLst>
          </p:cNvPr>
          <p:cNvSpPr>
            <a:spLocks noGrp="1"/>
          </p:cNvSpPr>
          <p:nvPr>
            <p:ph type="body" sz="quarter" idx="10"/>
          </p:nvPr>
        </p:nvSpPr>
        <p:spPr/>
        <p:txBody>
          <a:bodyPr>
            <a:normAutofit/>
          </a:bodyPr>
          <a:lstStyle/>
          <a:p>
            <a:pPr marL="742950" indent="-742950">
              <a:buFont typeface="+mj-lt"/>
              <a:buAutoNum type="arabicPeriod" startAt="2"/>
            </a:pPr>
            <a:r>
              <a:rPr lang="en-GB" sz="3600" dirty="0"/>
              <a:t>“Appropriate representatives”</a:t>
            </a:r>
          </a:p>
          <a:p>
            <a:pPr marL="1028700" lvl="1" indent="-571500"/>
            <a:r>
              <a:rPr lang="en-GB" sz="3200" dirty="0"/>
              <a:t>Recognised </a:t>
            </a:r>
            <a:r>
              <a:rPr lang="en-GB" sz="3200" b="1" dirty="0"/>
              <a:t>trade union </a:t>
            </a:r>
            <a:r>
              <a:rPr lang="en-GB" sz="3200" dirty="0"/>
              <a:t>– are affected employees within the bargaining unit?</a:t>
            </a:r>
          </a:p>
          <a:p>
            <a:pPr marL="1028700" lvl="1" indent="-571500"/>
            <a:r>
              <a:rPr lang="en-GB" sz="3200" dirty="0"/>
              <a:t>Standing </a:t>
            </a:r>
            <a:r>
              <a:rPr lang="en-GB" sz="3200" b="1" dirty="0"/>
              <a:t>body of employee representatives </a:t>
            </a:r>
            <a:r>
              <a:rPr lang="en-GB" sz="3200" dirty="0"/>
              <a:t>– is redundancy in scope?</a:t>
            </a:r>
          </a:p>
          <a:p>
            <a:pPr marL="1028700" lvl="1" indent="-571500"/>
            <a:r>
              <a:rPr lang="en-GB" sz="3200" b="1" dirty="0"/>
              <a:t>Employee representatives elected</a:t>
            </a:r>
            <a:r>
              <a:rPr lang="en-GB" sz="3200" dirty="0"/>
              <a:t> specifically for redundancy? </a:t>
            </a:r>
          </a:p>
          <a:p>
            <a:pPr marL="1028700" lvl="1" indent="-571500"/>
            <a:endParaRPr lang="en-GB" sz="3200" dirty="0"/>
          </a:p>
        </p:txBody>
      </p:sp>
    </p:spTree>
    <p:extLst>
      <p:ext uri="{BB962C8B-B14F-4D97-AF65-F5344CB8AC3E}">
        <p14:creationId xmlns:p14="http://schemas.microsoft.com/office/powerpoint/2010/main" val="4110681368"/>
      </p:ext>
    </p:extLst>
  </p:cSld>
  <p:clrMapOvr>
    <a:masterClrMapping/>
  </p:clrMapOvr>
</p:sld>
</file>

<file path=ppt/theme/theme1.xml><?xml version="1.0" encoding="utf-8"?>
<a:theme xmlns:a="http://schemas.openxmlformats.org/drawingml/2006/main" name="GELDARDS GENERIC 16:9 - Main Bod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Type_0 xmlns="bdedbd15-4ca8-440e-87ce-f07a4b6ed43e">
      <Terms xmlns="http://schemas.microsoft.com/office/infopath/2007/PartnerControls">
        <TermInfo xmlns="http://schemas.microsoft.com/office/infopath/2007/PartnerControls">
          <TermName xmlns="http://schemas.microsoft.com/office/infopath/2007/PartnerControls">General</TermName>
          <TermId xmlns="http://schemas.microsoft.com/office/infopath/2007/PartnerControls">9311660f-a122-43a8-b5b1-6e1617df8db1</TermId>
        </TermInfo>
      </Terms>
    </DocumentType_0>
    <b23849766f0f455892f9fd537f1243b5 xmlns="bdedbd15-4ca8-440e-87ce-f07a4b6ed43e">
      <Terms xmlns="http://schemas.microsoft.com/office/infopath/2007/PartnerControls">
        <TermInfo xmlns="http://schemas.microsoft.com/office/infopath/2007/PartnerControls">
          <TermName xmlns="http://schemas.microsoft.com/office/infopath/2007/PartnerControls">Key Document</TermName>
          <TermId xmlns="http://schemas.microsoft.com/office/infopath/2007/PartnerControls">e24cf4e4-cb0b-451e-87ee-cad718be7c52</TermId>
        </TermInfo>
      </Terms>
    </b23849766f0f455892f9fd537f1243b5>
    <_dlc_DocId xmlns="bdedbd15-4ca8-440e-87ce-f07a4b6ed43e">SPID-181014312-124</_dlc_DocId>
    <TaxCatchAll xmlns="bdedbd15-4ca8-440e-87ce-f07a4b6ed43e">
      <Value>48</Value>
      <Value>13</Value>
      <Value>29</Value>
    </TaxCatchAll>
    <_dlc_DocIdUrl xmlns="bdedbd15-4ca8-440e-87ce-f07a4b6ed43e">
      <Url>https://geldards.sharepoint.com/support/Marketing/_layouts/15/DocIdRedir.aspx?ID=SPID-181014312-124</Url>
      <Description>SPID-181014312-124</Description>
    </_dlc_DocIdUrl>
    <ppcDepartment_0 xmlns="bdedbd15-4ca8-440e-87ce-f07a4b6ed43e">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ab9719f7-cb0c-4333-8500-5523bc66bccd</TermId>
        </TermInfo>
      </Terms>
    </ppcDepartment_0>
    <n53be39114f84fc084f8628ca0c381b3 xmlns="bdedbd15-4ca8-440e-87ce-f07a4b6ed43e">
      <Terms xmlns="http://schemas.microsoft.com/office/infopath/2007/PartnerControls"/>
    </n53be39114f84fc084f8628ca0c381b3>
    <DLCPolicyLabelClientValue xmlns="bdedbd15-4ca8-440e-87ce-f07a4b6ed43e" xsi:nil="true"/>
    <DLCPolicyLabelLock xmlns="bdedbd15-4ca8-440e-87ce-f07a4b6ed43e" xsi:nil="true"/>
    <DLCPolicyLabelValue xmlns="bdedbd15-4ca8-440e-87ce-f07a4b6ed43e">SPID-181014312-124</DLCPolicyLabelValue>
  </documentManagement>
</p:properties>
</file>

<file path=customXml/item2.xml><?xml version="1.0" encoding="utf-8"?>
<?mso-contentType ?>
<p:Policy xmlns:p="office.server.policy" id="" local="true">
  <p:Name>Document</p:Name>
  <p:Description/>
  <p:Statement/>
  <p:PolicyItems>
    <p:PolicyItem featureId="Microsoft.Office.RecordsManagement.PolicyFeatures.PolicyLabel" staticId="0x0101|1831139712" UniqueId="8125705d-75bf-4cd6-a1a5-7b07b898a064">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justification>Left</justification>
            <font>Arial</font>
            <fontsize>8</fontsize>
          </properties>
          <segment type="metadata">_dlc_DocId</segment>
        </label>
      </p:CustomData>
    </p:PolicyItem>
  </p:PolicyItems>
</p:Policy>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Policy Label Generator</Name>
    <Synchronization>Synchronous</Synchronization>
    <Type>10001</Type>
    <SequenceNumber>1000</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10002</Type>
    <SequenceNumber>1001</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10004</Type>
    <SequenceNumber>1002</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10006</Type>
    <SequenceNumber>1003</SequenceNumber>
    <Url/>
    <Assembly>Microsoft.Office.Policy, Version=16.0.0.0, Culture=neutral, PublicKeyToken=71e9bce111e9429c</Assembly>
    <Class>Microsoft.Office.RecordsManagement.Internal.LabelHandler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63E028203F2A24A8B567D86E8C67A2D" ma:contentTypeVersion="21" ma:contentTypeDescription="Create a new document." ma:contentTypeScope="" ma:versionID="26e95b46ed0b2dcb828ee3f8972569ad">
  <xsd:schema xmlns:xsd="http://www.w3.org/2001/XMLSchema" xmlns:xs="http://www.w3.org/2001/XMLSchema" xmlns:p="http://schemas.microsoft.com/office/2006/metadata/properties" xmlns:ns1="http://schemas.microsoft.com/sharepoint/v3" xmlns:ns2="bdedbd15-4ca8-440e-87ce-f07a4b6ed43e" xmlns:ns3="5d98cdc8-3d1d-4532-a17c-cbba1aef380e" targetNamespace="http://schemas.microsoft.com/office/2006/metadata/properties" ma:root="true" ma:fieldsID="6036d6e0ca3d81413e65682549e60f83" ns1:_="" ns2:_="" ns3:_="">
    <xsd:import namespace="http://schemas.microsoft.com/sharepoint/v3"/>
    <xsd:import namespace="bdedbd15-4ca8-440e-87ce-f07a4b6ed43e"/>
    <xsd:import namespace="5d98cdc8-3d1d-4532-a17c-cbba1aef380e"/>
    <xsd:element name="properties">
      <xsd:complexType>
        <xsd:sequence>
          <xsd:element name="documentManagement">
            <xsd:complexType>
              <xsd:all>
                <xsd:element ref="ns2:DocumentType_0" minOccurs="0"/>
                <xsd:element ref="ns2:TaxCatchAll" minOccurs="0"/>
                <xsd:element ref="ns2:ppcDepartment_0" minOccurs="0"/>
                <xsd:element ref="ns2:b23849766f0f455892f9fd537f1243b5" minOccurs="0"/>
                <xsd:element ref="ns2:n53be39114f84fc084f8628ca0c381b3" minOccurs="0"/>
                <xsd:element ref="ns3:MediaServiceMetadata" minOccurs="0"/>
                <xsd:element ref="ns3:MediaServiceFastMetadata" minOccurs="0"/>
                <xsd:element ref="ns2:_dlc_DocId" minOccurs="0"/>
                <xsd:element ref="ns2:_dlc_DocIdUrl" minOccurs="0"/>
                <xsd:element ref="ns2:_dlc_DocIdPersistId" minOccurs="0"/>
                <xsd:element ref="ns1:_dlc_Exempt" minOccurs="0"/>
                <xsd:element ref="ns2:DLCPolicyLabelValue" minOccurs="0"/>
                <xsd:element ref="ns2:DLCPolicyLabelClientValue" minOccurs="0"/>
                <xsd:element ref="ns2: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2"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edbd15-4ca8-440e-87ce-f07a4b6ed43e" elementFormDefault="qualified">
    <xsd:import namespace="http://schemas.microsoft.com/office/2006/documentManagement/types"/>
    <xsd:import namespace="http://schemas.microsoft.com/office/infopath/2007/PartnerControls"/>
    <xsd:element name="DocumentType_0" ma:index="9" ma:taxonomy="true" ma:internalName="DocumentType_0" ma:taxonomyFieldName="DocumentType" ma:displayName="Document Type" ma:default="" ma:fieldId="{1eede651-fb61-4a8e-acd2-9f941e8ac66a}" ma:taxonomyMulti="true" ma:sspId="7241ff5d-96ae-4ee3-971f-2d3f52b7854c" ma:termSetId="94bbfb88-2d18-47b2-b3f4-db6ffec952e7" ma:anchorId="6026dd6c-992b-4776-bc01-a75b44f536e3" ma:open="false" ma:isKeyword="false">
      <xsd:complexType>
        <xsd:sequence>
          <xsd:element ref="pc:Terms" minOccurs="0" maxOccurs="1"/>
        </xsd:sequence>
      </xsd:complexType>
    </xsd:element>
    <xsd:element name="TaxCatchAll" ma:index="10" nillable="true" ma:displayName="Taxonomy Catch All Column" ma:hidden="true" ma:list="{6e67ff52-061c-4b90-baf1-aba1bd362634}" ma:internalName="TaxCatchAll" ma:showField="CatchAllData" ma:web="bdedbd15-4ca8-440e-87ce-f07a4b6ed43e">
      <xsd:complexType>
        <xsd:complexContent>
          <xsd:extension base="dms:MultiChoiceLookup">
            <xsd:sequence>
              <xsd:element name="Value" type="dms:Lookup" maxOccurs="unbounded" minOccurs="0" nillable="true"/>
            </xsd:sequence>
          </xsd:extension>
        </xsd:complexContent>
      </xsd:complexType>
    </xsd:element>
    <xsd:element name="ppcDepartment_0" ma:index="12" nillable="true" ma:taxonomy="true" ma:internalName="ppcDepartment_0" ma:taxonomyFieldName="ppcDepartment" ma:displayName="Department" ma:default="" ma:fieldId="{9239d014-f5e5-4bd0-bf56-07cd1a285d48}" ma:taxonomyMulti="true" ma:sspId="7241ff5d-96ae-4ee3-971f-2d3f52b7854c" ma:termSetId="94bbfb88-2d18-47b2-b3f4-db6ffec952e7" ma:anchorId="bf9c525b-2e8c-4524-9fa9-cb422d6aabf7" ma:open="false" ma:isKeyword="false">
      <xsd:complexType>
        <xsd:sequence>
          <xsd:element ref="pc:Terms" minOccurs="0" maxOccurs="1"/>
        </xsd:sequence>
      </xsd:complexType>
    </xsd:element>
    <xsd:element name="b23849766f0f455892f9fd537f1243b5" ma:index="14" ma:taxonomy="true" ma:internalName="b23849766f0f455892f9fd537f1243b5" ma:taxonomyFieldName="DocumentCategory" ma:displayName="Document Category" ma:default="" ma:fieldId="{b2384976-6f0f-4558-92f9-fd537f1243b5}" ma:sspId="7241ff5d-96ae-4ee3-971f-2d3f52b7854c" ma:termSetId="96dc4521-e8dd-43d2-97ec-3bc12976a562" ma:anchorId="00000000-0000-0000-0000-000000000000" ma:open="false" ma:isKeyword="false">
      <xsd:complexType>
        <xsd:sequence>
          <xsd:element ref="pc:Terms" minOccurs="0" maxOccurs="1"/>
        </xsd:sequence>
      </xsd:complexType>
    </xsd:element>
    <xsd:element name="n53be39114f84fc084f8628ca0c381b3" ma:index="16" nillable="true" ma:taxonomy="true" ma:internalName="n53be39114f84fc084f8628ca0c381b3" ma:taxonomyFieldName="DocumentSubCategory" ma:displayName="Document SubCategory" ma:default="" ma:fieldId="{753be391-14f8-4fc0-84f8-628ca0c381b3}" ma:sspId="7241ff5d-96ae-4ee3-971f-2d3f52b7854c" ma:termSetId="91d98c38-0a95-4ad5-9090-bac0b51ea32c" ma:anchorId="00000000-0000-0000-0000-000000000000" ma:open="fals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DLCPolicyLabelValue" ma:index="23"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4"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5"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98cdc8-3d1d-4532-a17c-cbba1aef380e"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1AB57A-5678-46CC-A698-18C0D661408A}">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d98cdc8-3d1d-4532-a17c-cbba1aef380e"/>
    <ds:schemaRef ds:uri="bdedbd15-4ca8-440e-87ce-f07a4b6ed43e"/>
    <ds:schemaRef ds:uri="http://www.w3.org/XML/1998/namespace"/>
    <ds:schemaRef ds:uri="http://purl.org/dc/dcmitype/"/>
  </ds:schemaRefs>
</ds:datastoreItem>
</file>

<file path=customXml/itemProps2.xml><?xml version="1.0" encoding="utf-8"?>
<ds:datastoreItem xmlns:ds="http://schemas.openxmlformats.org/officeDocument/2006/customXml" ds:itemID="{E45FE20B-7257-4E3E-A185-0056C3F595FF}">
  <ds:schemaRefs>
    <ds:schemaRef ds:uri="office.server.policy"/>
  </ds:schemaRefs>
</ds:datastoreItem>
</file>

<file path=customXml/itemProps3.xml><?xml version="1.0" encoding="utf-8"?>
<ds:datastoreItem xmlns:ds="http://schemas.openxmlformats.org/officeDocument/2006/customXml" ds:itemID="{CDEDDA20-0B11-4DC1-9268-36250E4AEE16}">
  <ds:schemaRefs>
    <ds:schemaRef ds:uri="http://schemas.microsoft.com/sharepoint/events"/>
  </ds:schemaRefs>
</ds:datastoreItem>
</file>

<file path=customXml/itemProps4.xml><?xml version="1.0" encoding="utf-8"?>
<ds:datastoreItem xmlns:ds="http://schemas.openxmlformats.org/officeDocument/2006/customXml" ds:itemID="{8DAC792B-09D5-4E0A-8E8B-0760693D8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edbd15-4ca8-440e-87ce-f07a4b6ed43e"/>
    <ds:schemaRef ds:uri="5d98cdc8-3d1d-4532-a17c-cbba1aef38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C4C3E88-369A-4E3B-B03A-5E00A636A5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Geldards GENERIC PowerPoint Template 16x9 AHW100517v33</Template>
  <TotalTime>3901</TotalTime>
  <Words>628</Words>
  <Application>Microsoft Office PowerPoint</Application>
  <PresentationFormat>Widescreen</PresentationFormat>
  <Paragraphs>166</Paragraphs>
  <Slides>23</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GELDARDS GENERIC 16:9 - Main Body</vt:lpstr>
      <vt:lpstr>The “F word” – Collective consultation </vt:lpstr>
      <vt:lpstr>The new landscape</vt:lpstr>
      <vt:lpstr>Job Retention Bonus</vt:lpstr>
      <vt:lpstr>Redundancy</vt:lpstr>
      <vt:lpstr>Collective consultation - triggers</vt:lpstr>
      <vt:lpstr>“Redundancies”</vt:lpstr>
      <vt:lpstr>“Proposing” to dismiss</vt:lpstr>
      <vt:lpstr>Who do you consult with?</vt:lpstr>
      <vt:lpstr>Who do you consult with?</vt:lpstr>
      <vt:lpstr>Election considerations</vt:lpstr>
      <vt:lpstr>Election process</vt:lpstr>
      <vt:lpstr>Collective consultation – the process</vt:lpstr>
      <vt:lpstr>Stage 1 – Provision of information</vt:lpstr>
      <vt:lpstr>Stage 1 – Notify BEIS</vt:lpstr>
      <vt:lpstr>Stage 2 – Consultation</vt:lpstr>
      <vt:lpstr>Content of consultation</vt:lpstr>
      <vt:lpstr>When does consultation begin?</vt:lpstr>
      <vt:lpstr>Changing terms and conditions</vt:lpstr>
      <vt:lpstr>Exceptions &amp; Defences</vt:lpstr>
      <vt:lpstr>Exceptions &amp; Defences</vt:lpstr>
      <vt:lpstr>Risks</vt:lpstr>
      <vt:lpstr>Any questions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Jellings</dc:creator>
  <cp:lastModifiedBy>Emma Tice</cp:lastModifiedBy>
  <cp:revision>89</cp:revision>
  <cp:lastPrinted>2019-12-09T16:09:55Z</cp:lastPrinted>
  <dcterms:created xsi:type="dcterms:W3CDTF">2019-04-29T14:09:44Z</dcterms:created>
  <dcterms:modified xsi:type="dcterms:W3CDTF">2020-07-09T09:26:12Z</dcterms:modified>
</cp:coreProperties>
</file>